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84" r:id="rId3"/>
    <p:sldId id="257" r:id="rId4"/>
    <p:sldId id="259" r:id="rId5"/>
    <p:sldId id="285" r:id="rId6"/>
    <p:sldId id="294" r:id="rId7"/>
    <p:sldId id="293" r:id="rId8"/>
    <p:sldId id="286" r:id="rId9"/>
    <p:sldId id="287" r:id="rId10"/>
    <p:sldId id="288" r:id="rId11"/>
    <p:sldId id="292" r:id="rId12"/>
    <p:sldId id="278" r:id="rId13"/>
    <p:sldId id="290" r:id="rId1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0" autoAdjust="0"/>
    <p:restoredTop sz="94660"/>
  </p:normalViewPr>
  <p:slideViewPr>
    <p:cSldViewPr snapToGrid="0">
      <p:cViewPr varScale="1">
        <p:scale>
          <a:sx n="104" d="100"/>
          <a:sy n="104" d="100"/>
        </p:scale>
        <p:origin x="1464" y="300"/>
      </p:cViewPr>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95AA7AE-5044-4E41-B69F-A0F47E53FEDD}"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A7E27B5-96A2-41B7-B54A-BEA51CC54D50}" type="slidenum">
              <a:rPr kumimoji="1" lang="ja-JP" altLang="en-US" smtClean="0"/>
              <a:t>‹#›</a:t>
            </a:fld>
            <a:endParaRPr kumimoji="1" lang="ja-JP" altLang="en-US"/>
          </a:p>
        </p:txBody>
      </p:sp>
    </p:spTree>
    <p:extLst>
      <p:ext uri="{BB962C8B-B14F-4D97-AF65-F5344CB8AC3E}">
        <p14:creationId xmlns:p14="http://schemas.microsoft.com/office/powerpoint/2010/main" val="41164556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7E27B5-96A2-41B7-B54A-BEA51CC54D50}" type="slidenum">
              <a:rPr kumimoji="1" lang="ja-JP" altLang="en-US" smtClean="0"/>
              <a:t>4</a:t>
            </a:fld>
            <a:endParaRPr kumimoji="1" lang="ja-JP" altLang="en-US"/>
          </a:p>
        </p:txBody>
      </p:sp>
    </p:spTree>
    <p:extLst>
      <p:ext uri="{BB962C8B-B14F-4D97-AF65-F5344CB8AC3E}">
        <p14:creationId xmlns:p14="http://schemas.microsoft.com/office/powerpoint/2010/main" val="143806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7E27B5-96A2-41B7-B54A-BEA51CC54D50}" type="slidenum">
              <a:rPr kumimoji="1" lang="ja-JP" altLang="en-US" smtClean="0"/>
              <a:t>5</a:t>
            </a:fld>
            <a:endParaRPr kumimoji="1" lang="ja-JP" altLang="en-US"/>
          </a:p>
        </p:txBody>
      </p:sp>
    </p:spTree>
    <p:extLst>
      <p:ext uri="{BB962C8B-B14F-4D97-AF65-F5344CB8AC3E}">
        <p14:creationId xmlns:p14="http://schemas.microsoft.com/office/powerpoint/2010/main" val="160856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7E27B5-96A2-41B7-B54A-BEA51CC54D50}" type="slidenum">
              <a:rPr kumimoji="1" lang="ja-JP" altLang="en-US" smtClean="0"/>
              <a:t>6</a:t>
            </a:fld>
            <a:endParaRPr kumimoji="1" lang="ja-JP" altLang="en-US"/>
          </a:p>
        </p:txBody>
      </p:sp>
    </p:spTree>
    <p:extLst>
      <p:ext uri="{BB962C8B-B14F-4D97-AF65-F5344CB8AC3E}">
        <p14:creationId xmlns:p14="http://schemas.microsoft.com/office/powerpoint/2010/main" val="301546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7E27B5-96A2-41B7-B54A-BEA51CC54D50}" type="slidenum">
              <a:rPr kumimoji="1" lang="ja-JP" altLang="en-US" smtClean="0"/>
              <a:t>7</a:t>
            </a:fld>
            <a:endParaRPr kumimoji="1" lang="ja-JP" altLang="en-US"/>
          </a:p>
        </p:txBody>
      </p:sp>
    </p:spTree>
    <p:extLst>
      <p:ext uri="{BB962C8B-B14F-4D97-AF65-F5344CB8AC3E}">
        <p14:creationId xmlns:p14="http://schemas.microsoft.com/office/powerpoint/2010/main" val="79080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7E27B5-96A2-41B7-B54A-BEA51CC54D50}" type="slidenum">
              <a:rPr kumimoji="1" lang="ja-JP" altLang="en-US" smtClean="0"/>
              <a:t>8</a:t>
            </a:fld>
            <a:endParaRPr kumimoji="1" lang="ja-JP" altLang="en-US"/>
          </a:p>
        </p:txBody>
      </p:sp>
    </p:spTree>
    <p:extLst>
      <p:ext uri="{BB962C8B-B14F-4D97-AF65-F5344CB8AC3E}">
        <p14:creationId xmlns:p14="http://schemas.microsoft.com/office/powerpoint/2010/main" val="186736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7E27B5-96A2-41B7-B54A-BEA51CC54D50}" type="slidenum">
              <a:rPr kumimoji="1" lang="ja-JP" altLang="en-US" smtClean="0"/>
              <a:t>9</a:t>
            </a:fld>
            <a:endParaRPr kumimoji="1" lang="ja-JP" altLang="en-US"/>
          </a:p>
        </p:txBody>
      </p:sp>
    </p:spTree>
    <p:extLst>
      <p:ext uri="{BB962C8B-B14F-4D97-AF65-F5344CB8AC3E}">
        <p14:creationId xmlns:p14="http://schemas.microsoft.com/office/powerpoint/2010/main" val="370660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7E27B5-96A2-41B7-B54A-BEA51CC54D50}" type="slidenum">
              <a:rPr kumimoji="1" lang="ja-JP" altLang="en-US" smtClean="0"/>
              <a:t>10</a:t>
            </a:fld>
            <a:endParaRPr kumimoji="1" lang="ja-JP" altLang="en-US"/>
          </a:p>
        </p:txBody>
      </p:sp>
    </p:spTree>
    <p:extLst>
      <p:ext uri="{BB962C8B-B14F-4D97-AF65-F5344CB8AC3E}">
        <p14:creationId xmlns:p14="http://schemas.microsoft.com/office/powerpoint/2010/main" val="403202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7E27B5-96A2-41B7-B54A-BEA51CC54D50}" type="slidenum">
              <a:rPr kumimoji="1" lang="ja-JP" altLang="en-US" smtClean="0"/>
              <a:t>11</a:t>
            </a:fld>
            <a:endParaRPr kumimoji="1" lang="ja-JP" altLang="en-US"/>
          </a:p>
        </p:txBody>
      </p:sp>
    </p:spTree>
    <p:extLst>
      <p:ext uri="{BB962C8B-B14F-4D97-AF65-F5344CB8AC3E}">
        <p14:creationId xmlns:p14="http://schemas.microsoft.com/office/powerpoint/2010/main" val="94116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119790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257183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60245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25090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161481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4591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162235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37025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125143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257610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E1D083-DED0-4604-8115-09C32761A350}"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397311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1D083-DED0-4604-8115-09C32761A350}" type="datetimeFigureOut">
              <a:rPr kumimoji="1" lang="ja-JP" altLang="en-US" smtClean="0"/>
              <a:t>2025/2/18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E7B56-7CE4-4043-BDEA-18ACDA4C872D}" type="slidenum">
              <a:rPr kumimoji="1" lang="ja-JP" altLang="en-US" smtClean="0"/>
              <a:t>‹#›</a:t>
            </a:fld>
            <a:endParaRPr kumimoji="1" lang="ja-JP" altLang="en-US"/>
          </a:p>
        </p:txBody>
      </p:sp>
    </p:spTree>
    <p:extLst>
      <p:ext uri="{BB962C8B-B14F-4D97-AF65-F5344CB8AC3E}">
        <p14:creationId xmlns:p14="http://schemas.microsoft.com/office/powerpoint/2010/main" val="2731882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E0A778-3BCC-601C-4AD2-14DC1EA9B4EE}"/>
              </a:ext>
            </a:extLst>
          </p:cNvPr>
          <p:cNvSpPr>
            <a:spLocks noGrp="1"/>
          </p:cNvSpPr>
          <p:nvPr>
            <p:ph type="ctrTitle"/>
          </p:nvPr>
        </p:nvSpPr>
        <p:spPr>
          <a:xfrm>
            <a:off x="688198" y="921773"/>
            <a:ext cx="8403959" cy="1066412"/>
          </a:xfrm>
          <a:noFill/>
          <a:ln w="12700">
            <a:solidFill>
              <a:schemeClr val="tx1"/>
            </a:solidFill>
          </a:ln>
        </p:spPr>
        <p:txBody>
          <a:bodyPr anchor="ctr">
            <a:normAutofit/>
          </a:bodyPr>
          <a:lstStyle/>
          <a:p>
            <a:r>
              <a:rPr kumimoji="1" lang="ja-JP" altLang="en-US" sz="2800" b="1" dirty="0">
                <a:latin typeface="ＭＳ Ｐゴシック" panose="020B0600070205080204" pitchFamily="50" charset="-128"/>
                <a:ea typeface="ＭＳ Ｐゴシック" panose="020B0600070205080204" pitchFamily="50" charset="-128"/>
              </a:rPr>
              <a:t>地域のための小水力発電に関する研究会報告書</a:t>
            </a:r>
          </a:p>
        </p:txBody>
      </p:sp>
      <p:sp>
        <p:nvSpPr>
          <p:cNvPr id="3" name="字幕 2">
            <a:extLst>
              <a:ext uri="{FF2B5EF4-FFF2-40B4-BE49-F238E27FC236}">
                <a16:creationId xmlns:a16="http://schemas.microsoft.com/office/drawing/2014/main" id="{89CC59EA-9F87-7138-2B33-609375AF781A}"/>
              </a:ext>
            </a:extLst>
          </p:cNvPr>
          <p:cNvSpPr>
            <a:spLocks noGrp="1"/>
          </p:cNvSpPr>
          <p:nvPr>
            <p:ph type="subTitle" idx="1"/>
          </p:nvPr>
        </p:nvSpPr>
        <p:spPr>
          <a:xfrm>
            <a:off x="1175427" y="2257547"/>
            <a:ext cx="7429500" cy="956002"/>
          </a:xfrm>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概要版</a:t>
            </a:r>
            <a:r>
              <a:rPr kumimoji="1" lang="en-US" altLang="ja-JP" dirty="0">
                <a:latin typeface="ＭＳ Ｐゴシック" panose="020B0600070205080204" pitchFamily="50" charset="-128"/>
                <a:ea typeface="ＭＳ Ｐゴシック" panose="020B0600070205080204" pitchFamily="50" charset="-128"/>
              </a:rPr>
              <a:t>】</a:t>
            </a:r>
          </a:p>
          <a:p>
            <a:endParaRPr kumimoji="1" lang="ja-JP" altLang="en-US" sz="2000" dirty="0"/>
          </a:p>
        </p:txBody>
      </p:sp>
      <p:sp>
        <p:nvSpPr>
          <p:cNvPr id="4" name="タイトル 1">
            <a:extLst>
              <a:ext uri="{FF2B5EF4-FFF2-40B4-BE49-F238E27FC236}">
                <a16:creationId xmlns:a16="http://schemas.microsoft.com/office/drawing/2014/main" id="{93BDF84A-58B7-11D0-35C2-798EEAE413DE}"/>
              </a:ext>
            </a:extLst>
          </p:cNvPr>
          <p:cNvSpPr txBox="1">
            <a:spLocks/>
          </p:cNvSpPr>
          <p:nvPr/>
        </p:nvSpPr>
        <p:spPr>
          <a:xfrm>
            <a:off x="381944" y="3890819"/>
            <a:ext cx="9016467" cy="2564723"/>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latin typeface="ＤＦ平成明朝体W3" panose="02020309000000000000" pitchFamily="17" charset="-128"/>
                <a:ea typeface="ＤＦ平成明朝体W3" panose="02020309000000000000" pitchFamily="17" charset="-128"/>
              </a:rPr>
              <a:t>令和</a:t>
            </a:r>
            <a:r>
              <a:rPr lang="en-US" altLang="ja-JP" sz="2000" b="1" dirty="0">
                <a:latin typeface="ＤＦ平成明朝体W3" panose="02020309000000000000" pitchFamily="17" charset="-128"/>
                <a:ea typeface="ＤＦ平成明朝体W3" panose="02020309000000000000" pitchFamily="17" charset="-128"/>
              </a:rPr>
              <a:t>6</a:t>
            </a:r>
            <a:r>
              <a:rPr lang="ja-JP" altLang="en-US" sz="2000" b="1" dirty="0">
                <a:latin typeface="ＤＦ平成明朝体W3" panose="02020309000000000000" pitchFamily="17" charset="-128"/>
                <a:ea typeface="ＤＦ平成明朝体W3" panose="02020309000000000000" pitchFamily="17" charset="-128"/>
              </a:rPr>
              <a:t>年</a:t>
            </a:r>
            <a:r>
              <a:rPr lang="en-US" altLang="ja-JP" sz="2000" b="1" dirty="0">
                <a:latin typeface="ＤＦ平成明朝体W3" panose="02020309000000000000" pitchFamily="17" charset="-128"/>
                <a:ea typeface="ＤＦ平成明朝体W3" panose="02020309000000000000" pitchFamily="17" charset="-128"/>
              </a:rPr>
              <a:t>5</a:t>
            </a:r>
            <a:r>
              <a:rPr lang="ja-JP" altLang="en-US" sz="2000" b="1" dirty="0">
                <a:latin typeface="ＤＦ平成明朝体W3" panose="02020309000000000000" pitchFamily="17" charset="-128"/>
                <a:ea typeface="ＤＦ平成明朝体W3" panose="02020309000000000000" pitchFamily="17" charset="-128"/>
              </a:rPr>
              <a:t>月</a:t>
            </a:r>
            <a:endParaRPr lang="en-US" altLang="ja-JP" sz="2000" b="1" dirty="0">
              <a:latin typeface="ＤＦ平成明朝体W3" panose="02020309000000000000" pitchFamily="17" charset="-128"/>
              <a:ea typeface="ＤＦ平成明朝体W3" panose="02020309000000000000" pitchFamily="17" charset="-128"/>
            </a:endParaRPr>
          </a:p>
          <a:p>
            <a:endParaRPr lang="en-US" altLang="ja-JP" sz="2400" b="1" dirty="0">
              <a:latin typeface="ＤＦ平成明朝体W3" panose="02020309000000000000" pitchFamily="17" charset="-128"/>
              <a:ea typeface="ＤＦ平成明朝体W3" panose="02020309000000000000" pitchFamily="17" charset="-128"/>
            </a:endParaRPr>
          </a:p>
          <a:p>
            <a:r>
              <a:rPr lang="ja-JP" altLang="en-US" sz="2400" b="1" dirty="0">
                <a:latin typeface="ＤＦ平成明朝体W3" panose="02020309000000000000" pitchFamily="17" charset="-128"/>
                <a:ea typeface="ＤＦ平成明朝体W3" panose="02020309000000000000" pitchFamily="17" charset="-128"/>
              </a:rPr>
              <a:t>地域のための小水力発電に関する研究会</a:t>
            </a:r>
            <a:endParaRPr lang="en-US" altLang="ja-JP" sz="2400" b="1" dirty="0">
              <a:latin typeface="ＤＦ平成明朝体W3" panose="02020309000000000000" pitchFamily="17" charset="-128"/>
              <a:ea typeface="ＤＦ平成明朝体W3" panose="02020309000000000000" pitchFamily="17" charset="-128"/>
            </a:endParaRPr>
          </a:p>
          <a:p>
            <a:endParaRPr lang="en-US" altLang="ja-JP" sz="2400" b="1" dirty="0">
              <a:latin typeface="ＤＦ平成明朝体W3" panose="02020309000000000000" pitchFamily="17" charset="-128"/>
              <a:ea typeface="ＤＦ平成明朝体W3" panose="02020309000000000000" pitchFamily="17" charset="-128"/>
            </a:endParaRPr>
          </a:p>
          <a:p>
            <a:r>
              <a:rPr lang="ja-JP" altLang="en-US" sz="2000" b="1" dirty="0">
                <a:latin typeface="ＤＦ平成明朝体W3" panose="02020309000000000000" pitchFamily="17" charset="-128"/>
                <a:ea typeface="ＤＦ平成明朝体W3" panose="02020309000000000000" pitchFamily="17" charset="-128"/>
              </a:rPr>
              <a:t>（ダム･発電関係市町村全国協議会）</a:t>
            </a:r>
          </a:p>
        </p:txBody>
      </p:sp>
    </p:spTree>
    <p:extLst>
      <p:ext uri="{BB962C8B-B14F-4D97-AF65-F5344CB8AC3E}">
        <p14:creationId xmlns:p14="http://schemas.microsoft.com/office/powerpoint/2010/main" val="260912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23A4BA85-B815-ED65-E13A-CE122C4967C6}"/>
              </a:ext>
            </a:extLst>
          </p:cNvPr>
          <p:cNvSpPr txBox="1">
            <a:spLocks/>
          </p:cNvSpPr>
          <p:nvPr/>
        </p:nvSpPr>
        <p:spPr>
          <a:xfrm>
            <a:off x="253062" y="548741"/>
            <a:ext cx="9399876" cy="5745044"/>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p>
        </p:txBody>
      </p:sp>
      <p:sp>
        <p:nvSpPr>
          <p:cNvPr id="9" name="コンテンツ プレースホルダー 2">
            <a:extLst>
              <a:ext uri="{FF2B5EF4-FFF2-40B4-BE49-F238E27FC236}">
                <a16:creationId xmlns:a16="http://schemas.microsoft.com/office/drawing/2014/main" id="{67EB0AA5-9A38-BC0B-565E-745D3F3EBFB5}"/>
              </a:ext>
            </a:extLst>
          </p:cNvPr>
          <p:cNvSpPr txBox="1">
            <a:spLocks/>
          </p:cNvSpPr>
          <p:nvPr/>
        </p:nvSpPr>
        <p:spPr>
          <a:xfrm>
            <a:off x="4611398" y="3726269"/>
            <a:ext cx="4761489" cy="2720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16" name="タイトル 1">
            <a:extLst>
              <a:ext uri="{FF2B5EF4-FFF2-40B4-BE49-F238E27FC236}">
                <a16:creationId xmlns:a16="http://schemas.microsoft.com/office/drawing/2014/main" id="{2B82ADCD-D8AE-A72A-72EC-04B62CD5CF7A}"/>
              </a:ext>
            </a:extLst>
          </p:cNvPr>
          <p:cNvSpPr txBox="1">
            <a:spLocks/>
          </p:cNvSpPr>
          <p:nvPr/>
        </p:nvSpPr>
        <p:spPr>
          <a:xfrm>
            <a:off x="253062" y="377246"/>
            <a:ext cx="9399876" cy="342990"/>
          </a:xfrm>
          <a:prstGeom prst="rect">
            <a:avLst/>
          </a:prstGeom>
          <a:solidFill>
            <a:schemeClr val="tx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Ⅳ.</a:t>
            </a:r>
            <a:r>
              <a:rPr lang="ja-JP" altLang="en-US" sz="2400" dirty="0">
                <a:solidFill>
                  <a:schemeClr val="bg1"/>
                </a:solidFill>
                <a:latin typeface="ＭＳ Ｐゴシック" panose="020B0600070205080204" pitchFamily="50" charset="-128"/>
                <a:ea typeface="ＭＳ Ｐゴシック" panose="020B0600070205080204" pitchFamily="50" charset="-128"/>
              </a:rPr>
              <a:t>今後の水力開発のあり方と目指すべき姿</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楕円 2">
            <a:extLst>
              <a:ext uri="{FF2B5EF4-FFF2-40B4-BE49-F238E27FC236}">
                <a16:creationId xmlns:a16="http://schemas.microsoft.com/office/drawing/2014/main" id="{33FBF61F-C60F-0FD7-2CF6-2C4A9667BEAB}"/>
              </a:ext>
            </a:extLst>
          </p:cNvPr>
          <p:cNvSpPr/>
          <p:nvPr/>
        </p:nvSpPr>
        <p:spPr>
          <a:xfrm>
            <a:off x="4801456" y="6256416"/>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b="1" dirty="0"/>
              <a:t>9</a:t>
            </a:r>
            <a:endParaRPr kumimoji="1" lang="ja-JP" altLang="en-US" b="1" dirty="0"/>
          </a:p>
        </p:txBody>
      </p:sp>
      <p:sp>
        <p:nvSpPr>
          <p:cNvPr id="5" name="正方形/長方形 4">
            <a:extLst>
              <a:ext uri="{FF2B5EF4-FFF2-40B4-BE49-F238E27FC236}">
                <a16:creationId xmlns:a16="http://schemas.microsoft.com/office/drawing/2014/main" id="{103AA612-1ADE-0DB5-AB02-FCCFABAD8354}"/>
              </a:ext>
            </a:extLst>
          </p:cNvPr>
          <p:cNvSpPr/>
          <p:nvPr/>
        </p:nvSpPr>
        <p:spPr>
          <a:xfrm>
            <a:off x="253062" y="794644"/>
            <a:ext cx="9399876" cy="272533"/>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１．地域のための水力開発の要件</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F4608517-0B6E-670C-FBE3-BEC54BB85BC4}"/>
              </a:ext>
            </a:extLst>
          </p:cNvPr>
          <p:cNvSpPr txBox="1"/>
          <p:nvPr/>
        </p:nvSpPr>
        <p:spPr>
          <a:xfrm>
            <a:off x="1621351" y="2028720"/>
            <a:ext cx="6966386" cy="584775"/>
          </a:xfrm>
          <a:prstGeom prst="rect">
            <a:avLst/>
          </a:prstGeom>
          <a:solidFill>
            <a:schemeClr val="bg1"/>
          </a:solidFill>
        </p:spPr>
        <p:txBody>
          <a:bodyPr wrap="square" rtlCol="0">
            <a:spAutoFit/>
          </a:bodyPr>
          <a:lstStyle/>
          <a:p>
            <a:r>
              <a:rPr kumimoji="1" lang="ja-JP" altLang="en-US" sz="1600" dirty="0"/>
              <a:t>・地域の利害関係者による所有</a:t>
            </a:r>
            <a:endParaRPr kumimoji="1" lang="en-US" altLang="ja-JP" sz="1600" dirty="0"/>
          </a:p>
          <a:p>
            <a:r>
              <a:rPr kumimoji="1" lang="ja-JP" altLang="en-US" sz="1600" dirty="0"/>
              <a:t>・地域に根差した組織による意思決定</a:t>
            </a:r>
            <a:endParaRPr kumimoji="1" lang="en-US" altLang="ja-JP" sz="1600" dirty="0"/>
          </a:p>
        </p:txBody>
      </p:sp>
      <p:sp>
        <p:nvSpPr>
          <p:cNvPr id="8" name="テキスト ボックス 7">
            <a:extLst>
              <a:ext uri="{FF2B5EF4-FFF2-40B4-BE49-F238E27FC236}">
                <a16:creationId xmlns:a16="http://schemas.microsoft.com/office/drawing/2014/main" id="{51690755-91BA-FEFF-582A-31B5DBE581D3}"/>
              </a:ext>
            </a:extLst>
          </p:cNvPr>
          <p:cNvSpPr txBox="1"/>
          <p:nvPr/>
        </p:nvSpPr>
        <p:spPr>
          <a:xfrm>
            <a:off x="1641905" y="2977246"/>
            <a:ext cx="6984859" cy="369332"/>
          </a:xfrm>
          <a:prstGeom prst="rect">
            <a:avLst/>
          </a:prstGeom>
          <a:solidFill>
            <a:schemeClr val="accent5"/>
          </a:solidFill>
        </p:spPr>
        <p:txBody>
          <a:bodyPr wrap="square" rtlCol="0">
            <a:spAutoFit/>
          </a:bodyPr>
          <a:lstStyle/>
          <a:p>
            <a:r>
              <a:rPr kumimoji="1" lang="ja-JP" altLang="en-US" b="1" dirty="0">
                <a:solidFill>
                  <a:schemeClr val="bg1"/>
                </a:solidFill>
                <a:latin typeface="ＭＳ Ｐゴシック" panose="020B0600070205080204" pitchFamily="50" charset="-128"/>
                <a:ea typeface="ＭＳ Ｐゴシック" panose="020B0600070205080204" pitchFamily="50" charset="-128"/>
              </a:rPr>
              <a:t>②地域の自然・社会環境との調和</a:t>
            </a:r>
            <a:endParaRPr kumimoji="1" lang="en-US" altLang="ja-JP" b="1"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02B444CD-4BDF-EADB-A9E3-F61F218B78E6}"/>
              </a:ext>
            </a:extLst>
          </p:cNvPr>
          <p:cNvSpPr txBox="1"/>
          <p:nvPr/>
        </p:nvSpPr>
        <p:spPr>
          <a:xfrm>
            <a:off x="1641905" y="4652975"/>
            <a:ext cx="6984859" cy="369332"/>
          </a:xfrm>
          <a:prstGeom prst="rect">
            <a:avLst/>
          </a:prstGeom>
          <a:solidFill>
            <a:schemeClr val="accent5"/>
          </a:solidFill>
        </p:spPr>
        <p:txBody>
          <a:bodyPr wrap="square" rtlCol="0">
            <a:spAutoFit/>
          </a:bodyPr>
          <a:lstStyle/>
          <a:p>
            <a:r>
              <a:rPr kumimoji="1" lang="ja-JP" altLang="en-US" b="1" dirty="0">
                <a:solidFill>
                  <a:schemeClr val="bg1"/>
                </a:solidFill>
                <a:latin typeface="ＭＳ Ｐゴシック" panose="020B0600070205080204" pitchFamily="50" charset="-128"/>
                <a:ea typeface="ＭＳ Ｐゴシック" panose="020B0600070205080204" pitchFamily="50" charset="-128"/>
              </a:rPr>
              <a:t>③地域への貢献</a:t>
            </a:r>
          </a:p>
        </p:txBody>
      </p:sp>
      <p:sp>
        <p:nvSpPr>
          <p:cNvPr id="11" name="テキスト ボックス 10">
            <a:extLst>
              <a:ext uri="{FF2B5EF4-FFF2-40B4-BE49-F238E27FC236}">
                <a16:creationId xmlns:a16="http://schemas.microsoft.com/office/drawing/2014/main" id="{F6B7041B-CD01-7EF5-F0B5-A61B0D8D36DC}"/>
              </a:ext>
            </a:extLst>
          </p:cNvPr>
          <p:cNvSpPr txBox="1"/>
          <p:nvPr/>
        </p:nvSpPr>
        <p:spPr>
          <a:xfrm>
            <a:off x="1621351" y="1665269"/>
            <a:ext cx="6966386" cy="369332"/>
          </a:xfrm>
          <a:prstGeom prst="rect">
            <a:avLst/>
          </a:prstGeom>
          <a:solidFill>
            <a:schemeClr val="accent5"/>
          </a:solidFill>
        </p:spPr>
        <p:txBody>
          <a:bodyPr wrap="square" rtlCol="0">
            <a:spAutoFit/>
          </a:bodyPr>
          <a:lstStyle/>
          <a:p>
            <a:r>
              <a:rPr kumimoji="1" lang="ja-JP" altLang="en-US" b="1" dirty="0">
                <a:solidFill>
                  <a:schemeClr val="bg1"/>
                </a:solidFill>
                <a:latin typeface="ＭＳ Ｐゴシック" panose="020B0600070205080204" pitchFamily="50" charset="-128"/>
                <a:ea typeface="ＭＳ Ｐゴシック" panose="020B0600070205080204" pitchFamily="50" charset="-128"/>
              </a:rPr>
              <a:t>①地域が主体となって開発すること</a:t>
            </a:r>
            <a:endParaRPr kumimoji="1" lang="en-US" altLang="ja-JP" b="1"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40981993-643C-083F-6A9A-0FD692689EE3}"/>
              </a:ext>
            </a:extLst>
          </p:cNvPr>
          <p:cNvSpPr txBox="1"/>
          <p:nvPr/>
        </p:nvSpPr>
        <p:spPr>
          <a:xfrm>
            <a:off x="1651141" y="3337259"/>
            <a:ext cx="6966386" cy="830997"/>
          </a:xfrm>
          <a:prstGeom prst="rect">
            <a:avLst/>
          </a:prstGeom>
          <a:solidFill>
            <a:schemeClr val="bg1"/>
          </a:solidFill>
        </p:spPr>
        <p:txBody>
          <a:bodyPr wrap="square" rtlCol="0">
            <a:spAutoFit/>
          </a:bodyPr>
          <a:lstStyle/>
          <a:p>
            <a:r>
              <a:rPr kumimoji="1" lang="ja-JP" altLang="en-US" sz="1600" dirty="0"/>
              <a:t>・減水区間における維持流量の評価</a:t>
            </a:r>
            <a:endParaRPr kumimoji="1" lang="en-US" altLang="ja-JP" sz="1600" dirty="0"/>
          </a:p>
          <a:p>
            <a:r>
              <a:rPr kumimoji="1" lang="ja-JP" altLang="en-US" sz="1600" dirty="0"/>
              <a:t>・地域との利害調整（漁協、土地改良区等）</a:t>
            </a:r>
            <a:endParaRPr kumimoji="1" lang="en-US" altLang="ja-JP" sz="1600" dirty="0"/>
          </a:p>
          <a:p>
            <a:r>
              <a:rPr kumimoji="1" lang="ja-JP" altLang="en-US" sz="1600" dirty="0"/>
              <a:t>・社会的・経済的便益の地域への還元</a:t>
            </a:r>
            <a:endParaRPr kumimoji="1" lang="en-US" altLang="ja-JP" sz="1600" dirty="0"/>
          </a:p>
        </p:txBody>
      </p:sp>
      <p:sp>
        <p:nvSpPr>
          <p:cNvPr id="13" name="テキスト ボックス 12">
            <a:extLst>
              <a:ext uri="{FF2B5EF4-FFF2-40B4-BE49-F238E27FC236}">
                <a16:creationId xmlns:a16="http://schemas.microsoft.com/office/drawing/2014/main" id="{08EB14E1-C90A-317F-47D2-EABD0045962C}"/>
              </a:ext>
            </a:extLst>
          </p:cNvPr>
          <p:cNvSpPr txBox="1"/>
          <p:nvPr/>
        </p:nvSpPr>
        <p:spPr>
          <a:xfrm>
            <a:off x="1641905" y="5012988"/>
            <a:ext cx="6966386" cy="338554"/>
          </a:xfrm>
          <a:prstGeom prst="rect">
            <a:avLst/>
          </a:prstGeom>
          <a:solidFill>
            <a:schemeClr val="bg1"/>
          </a:solidFill>
        </p:spPr>
        <p:txBody>
          <a:bodyPr wrap="square" rtlCol="0">
            <a:spAutoFit/>
          </a:bodyPr>
          <a:lstStyle/>
          <a:p>
            <a:r>
              <a:rPr kumimoji="1" lang="ja-JP" altLang="en-US" sz="1600" dirty="0"/>
              <a:t>・地域づくり、地域経済、伝統・文化の再生、防災・減災への貢献等</a:t>
            </a:r>
            <a:endParaRPr kumimoji="1" lang="en-US" altLang="ja-JP" sz="1600" dirty="0"/>
          </a:p>
        </p:txBody>
      </p:sp>
    </p:spTree>
    <p:extLst>
      <p:ext uri="{BB962C8B-B14F-4D97-AF65-F5344CB8AC3E}">
        <p14:creationId xmlns:p14="http://schemas.microsoft.com/office/powerpoint/2010/main" val="35187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23A4BA85-B815-ED65-E13A-CE122C4967C6}"/>
              </a:ext>
            </a:extLst>
          </p:cNvPr>
          <p:cNvSpPr txBox="1">
            <a:spLocks/>
          </p:cNvSpPr>
          <p:nvPr/>
        </p:nvSpPr>
        <p:spPr>
          <a:xfrm>
            <a:off x="292080" y="383517"/>
            <a:ext cx="9399876" cy="5652339"/>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p>
        </p:txBody>
      </p:sp>
      <p:sp>
        <p:nvSpPr>
          <p:cNvPr id="16" name="タイトル 1">
            <a:extLst>
              <a:ext uri="{FF2B5EF4-FFF2-40B4-BE49-F238E27FC236}">
                <a16:creationId xmlns:a16="http://schemas.microsoft.com/office/drawing/2014/main" id="{2B82ADCD-D8AE-A72A-72EC-04B62CD5CF7A}"/>
              </a:ext>
            </a:extLst>
          </p:cNvPr>
          <p:cNvSpPr txBox="1">
            <a:spLocks/>
          </p:cNvSpPr>
          <p:nvPr/>
        </p:nvSpPr>
        <p:spPr>
          <a:xfrm>
            <a:off x="253062" y="377246"/>
            <a:ext cx="9399876" cy="342990"/>
          </a:xfrm>
          <a:prstGeom prst="rect">
            <a:avLst/>
          </a:prstGeom>
          <a:solidFill>
            <a:schemeClr val="tx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Ⅳ.</a:t>
            </a:r>
            <a:r>
              <a:rPr lang="ja-JP" altLang="en-US" sz="2400" dirty="0">
                <a:solidFill>
                  <a:schemeClr val="bg1"/>
                </a:solidFill>
                <a:latin typeface="ＭＳ Ｐゴシック" panose="020B0600070205080204" pitchFamily="50" charset="-128"/>
                <a:ea typeface="ＭＳ Ｐゴシック" panose="020B0600070205080204" pitchFamily="50" charset="-128"/>
              </a:rPr>
              <a:t>今後の水力開発のあり方と目指すべき姿</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楕円 2">
            <a:extLst>
              <a:ext uri="{FF2B5EF4-FFF2-40B4-BE49-F238E27FC236}">
                <a16:creationId xmlns:a16="http://schemas.microsoft.com/office/drawing/2014/main" id="{33FBF61F-C60F-0FD7-2CF6-2C4A9667BEAB}"/>
              </a:ext>
            </a:extLst>
          </p:cNvPr>
          <p:cNvSpPr/>
          <p:nvPr/>
        </p:nvSpPr>
        <p:spPr>
          <a:xfrm>
            <a:off x="4801456" y="6313597"/>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400" b="1" dirty="0"/>
          </a:p>
        </p:txBody>
      </p:sp>
      <p:sp>
        <p:nvSpPr>
          <p:cNvPr id="5" name="正方形/長方形 4">
            <a:extLst>
              <a:ext uri="{FF2B5EF4-FFF2-40B4-BE49-F238E27FC236}">
                <a16:creationId xmlns:a16="http://schemas.microsoft.com/office/drawing/2014/main" id="{EE6E0975-6834-55A7-6886-29BED90100D4}"/>
              </a:ext>
            </a:extLst>
          </p:cNvPr>
          <p:cNvSpPr/>
          <p:nvPr/>
        </p:nvSpPr>
        <p:spPr>
          <a:xfrm>
            <a:off x="253062" y="794644"/>
            <a:ext cx="9399876" cy="272533"/>
          </a:xfrm>
          <a:prstGeom prst="rect">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２．地域が主体となった水力開発基本構想の推進体制</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8A8B46DF-5FC0-C04A-776F-1F9A29F8DAC1}"/>
              </a:ext>
            </a:extLst>
          </p:cNvPr>
          <p:cNvSpPr/>
          <p:nvPr/>
        </p:nvSpPr>
        <p:spPr>
          <a:xfrm>
            <a:off x="2795153" y="1391573"/>
            <a:ext cx="4315691" cy="1769178"/>
          </a:xfrm>
          <a:prstGeom prst="rect">
            <a:avLst/>
          </a:prstGeom>
          <a:solidFill>
            <a:schemeClr val="bg1"/>
          </a:solidFill>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b="1" dirty="0">
                <a:solidFill>
                  <a:srgbClr val="C00000"/>
                </a:solidFill>
              </a:rPr>
              <a:t>地元における水力開発推進体制</a:t>
            </a:r>
            <a:endParaRPr kumimoji="1" lang="en-US" altLang="ja-JP" b="1" dirty="0">
              <a:solidFill>
                <a:srgbClr val="C00000"/>
              </a:solidFill>
            </a:endParaRPr>
          </a:p>
          <a:p>
            <a:pPr algn="ctr"/>
            <a:endParaRPr kumimoji="1" lang="en-US" altLang="ja-JP" b="1" dirty="0">
              <a:solidFill>
                <a:srgbClr val="C00000"/>
              </a:solidFill>
            </a:endParaRPr>
          </a:p>
          <a:p>
            <a:r>
              <a:rPr kumimoji="1" lang="ja-JP" altLang="en-US" sz="1400" dirty="0">
                <a:solidFill>
                  <a:schemeClr val="tx1"/>
                </a:solidFill>
              </a:rPr>
              <a:t> ①研究会や協議会などを、自治体や地域づくりに熱</a:t>
            </a:r>
            <a:endParaRPr kumimoji="1" lang="en-US" altLang="ja-JP" sz="1400" dirty="0">
              <a:solidFill>
                <a:schemeClr val="tx1"/>
              </a:solidFill>
            </a:endParaRPr>
          </a:p>
          <a:p>
            <a:r>
              <a:rPr kumimoji="1" lang="ja-JP" altLang="en-US" sz="1400" dirty="0">
                <a:solidFill>
                  <a:schemeClr val="tx1"/>
                </a:solidFill>
              </a:rPr>
              <a:t> 　意のある関係者が中心になって設立</a:t>
            </a:r>
            <a:endParaRPr kumimoji="1" lang="en-US" altLang="ja-JP" sz="1400" dirty="0">
              <a:solidFill>
                <a:schemeClr val="tx1"/>
              </a:solidFill>
            </a:endParaRPr>
          </a:p>
          <a:p>
            <a:r>
              <a:rPr kumimoji="1" lang="ja-JP" altLang="en-US" sz="1400" dirty="0">
                <a:solidFill>
                  <a:schemeClr val="tx1"/>
                </a:solidFill>
              </a:rPr>
              <a:t> ②水力価値の理解・共有を図る</a:t>
            </a:r>
            <a:endParaRPr kumimoji="1" lang="en-US" altLang="ja-JP" sz="1400" dirty="0">
              <a:solidFill>
                <a:schemeClr val="tx1"/>
              </a:solidFill>
            </a:endParaRPr>
          </a:p>
          <a:p>
            <a:r>
              <a:rPr kumimoji="1" lang="ja-JP" altLang="en-US" sz="1400" dirty="0">
                <a:solidFill>
                  <a:schemeClr val="tx1"/>
                </a:solidFill>
              </a:rPr>
              <a:t> ③開発基本構想の策定</a:t>
            </a:r>
          </a:p>
        </p:txBody>
      </p:sp>
      <p:sp>
        <p:nvSpPr>
          <p:cNvPr id="8" name="正方形/長方形 7">
            <a:extLst>
              <a:ext uri="{FF2B5EF4-FFF2-40B4-BE49-F238E27FC236}">
                <a16:creationId xmlns:a16="http://schemas.microsoft.com/office/drawing/2014/main" id="{A6DE12DE-09B0-A7C1-7F3F-8F4CF2926425}"/>
              </a:ext>
            </a:extLst>
          </p:cNvPr>
          <p:cNvSpPr/>
          <p:nvPr/>
        </p:nvSpPr>
        <p:spPr>
          <a:xfrm>
            <a:off x="2795154" y="3984891"/>
            <a:ext cx="4315691" cy="1925781"/>
          </a:xfrm>
          <a:prstGeom prst="rect">
            <a:avLst/>
          </a:prstGeom>
          <a:solidFill>
            <a:schemeClr val="bg1"/>
          </a:solidFill>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b="1" dirty="0">
                <a:solidFill>
                  <a:srgbClr val="0070C0"/>
                </a:solidFill>
              </a:rPr>
              <a:t>水力開発基本構想の構築</a:t>
            </a:r>
            <a:endParaRPr kumimoji="1" lang="en-US" altLang="ja-JP" b="1" dirty="0">
              <a:solidFill>
                <a:srgbClr val="0070C0"/>
              </a:solidFill>
            </a:endParaRPr>
          </a:p>
          <a:p>
            <a:pPr algn="ctr"/>
            <a:endParaRPr kumimoji="1" lang="en-US" altLang="ja-JP" b="1" dirty="0">
              <a:solidFill>
                <a:srgbClr val="0070C0"/>
              </a:solidFill>
            </a:endParaRPr>
          </a:p>
          <a:p>
            <a:r>
              <a:rPr kumimoji="1" lang="ja-JP" altLang="en-US" sz="1400" dirty="0">
                <a:solidFill>
                  <a:schemeClr val="tx1"/>
                </a:solidFill>
              </a:rPr>
              <a:t>  ①環境と経済性を考慮した設備レイアウト、</a:t>
            </a:r>
            <a:endParaRPr kumimoji="1" lang="en-US" altLang="ja-JP" sz="1400" dirty="0">
              <a:solidFill>
                <a:schemeClr val="tx1"/>
              </a:solidFill>
            </a:endParaRPr>
          </a:p>
          <a:p>
            <a:r>
              <a:rPr kumimoji="1" lang="ja-JP" altLang="en-US" sz="1400" dirty="0">
                <a:solidFill>
                  <a:schemeClr val="tx1"/>
                </a:solidFill>
              </a:rPr>
              <a:t> 　基本仕様</a:t>
            </a:r>
            <a:endParaRPr kumimoji="1" lang="en-US" altLang="ja-JP" sz="1400" dirty="0">
              <a:solidFill>
                <a:schemeClr val="tx1"/>
              </a:solidFill>
            </a:endParaRPr>
          </a:p>
          <a:p>
            <a:r>
              <a:rPr kumimoji="1" lang="ja-JP" altLang="en-US" sz="1400" dirty="0">
                <a:solidFill>
                  <a:schemeClr val="tx1"/>
                </a:solidFill>
              </a:rPr>
              <a:t>  ②自然や環境との調和</a:t>
            </a:r>
            <a:endParaRPr kumimoji="1" lang="en-US" altLang="ja-JP" sz="1400" dirty="0">
              <a:solidFill>
                <a:schemeClr val="tx1"/>
              </a:solidFill>
            </a:endParaRPr>
          </a:p>
          <a:p>
            <a:r>
              <a:rPr kumimoji="1" lang="ja-JP" altLang="en-US" sz="1400" dirty="0">
                <a:solidFill>
                  <a:schemeClr val="tx1"/>
                </a:solidFill>
              </a:rPr>
              <a:t>  ③持続可能</a:t>
            </a:r>
            <a:endParaRPr kumimoji="1" lang="en-US" altLang="ja-JP" sz="1400" dirty="0">
              <a:solidFill>
                <a:schemeClr val="tx1"/>
              </a:solidFill>
            </a:endParaRPr>
          </a:p>
          <a:p>
            <a:r>
              <a:rPr kumimoji="1" lang="ja-JP" altLang="en-US" sz="1400" dirty="0">
                <a:solidFill>
                  <a:schemeClr val="tx1"/>
                </a:solidFill>
              </a:rPr>
              <a:t>  ④電気の使用法・系統接続</a:t>
            </a:r>
          </a:p>
        </p:txBody>
      </p:sp>
      <p:sp>
        <p:nvSpPr>
          <p:cNvPr id="10" name="矢印: 下 9">
            <a:extLst>
              <a:ext uri="{FF2B5EF4-FFF2-40B4-BE49-F238E27FC236}">
                <a16:creationId xmlns:a16="http://schemas.microsoft.com/office/drawing/2014/main" id="{5CEC8B21-EE81-EC59-EF1B-262682896139}"/>
              </a:ext>
            </a:extLst>
          </p:cNvPr>
          <p:cNvSpPr/>
          <p:nvPr/>
        </p:nvSpPr>
        <p:spPr>
          <a:xfrm>
            <a:off x="4611398" y="3438492"/>
            <a:ext cx="480291" cy="375525"/>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A529BEF0-F9FB-AF6D-9DF4-323806323C19}"/>
              </a:ext>
            </a:extLst>
          </p:cNvPr>
          <p:cNvSpPr/>
          <p:nvPr/>
        </p:nvSpPr>
        <p:spPr>
          <a:xfrm>
            <a:off x="533110" y="1376218"/>
            <a:ext cx="1692854" cy="93287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自治体</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rPr>
              <a:t>　　〇市町村</a:t>
            </a:r>
            <a:endParaRPr kumimoji="1" lang="en-US" altLang="ja-JP" sz="1200" dirty="0">
              <a:solidFill>
                <a:schemeClr val="tx1"/>
              </a:solidFill>
            </a:endParaRPr>
          </a:p>
          <a:p>
            <a:r>
              <a:rPr kumimoji="1" lang="ja-JP" altLang="en-US" sz="1200" dirty="0">
                <a:solidFill>
                  <a:schemeClr val="tx1"/>
                </a:solidFill>
              </a:rPr>
              <a:t>　　〇都道府県</a:t>
            </a:r>
          </a:p>
        </p:txBody>
      </p:sp>
      <p:sp>
        <p:nvSpPr>
          <p:cNvPr id="12" name="四角形: 角を丸くする 11">
            <a:extLst>
              <a:ext uri="{FF2B5EF4-FFF2-40B4-BE49-F238E27FC236}">
                <a16:creationId xmlns:a16="http://schemas.microsoft.com/office/drawing/2014/main" id="{E2215160-B395-6233-FFF0-F79184B466EC}"/>
              </a:ext>
            </a:extLst>
          </p:cNvPr>
          <p:cNvSpPr/>
          <p:nvPr/>
        </p:nvSpPr>
        <p:spPr>
          <a:xfrm>
            <a:off x="533111" y="2618132"/>
            <a:ext cx="1692853" cy="17803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latin typeface="ＭＳ Ｐゴシック" panose="020B0600070205080204" pitchFamily="50" charset="-128"/>
                <a:ea typeface="ＭＳ Ｐゴシック" panose="020B0600070205080204" pitchFamily="50" charset="-128"/>
              </a:rPr>
              <a:t>地元の関係組織</a:t>
            </a:r>
            <a:endParaRPr kumimoji="1" lang="en-US" altLang="ja-JP" sz="1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rPr>
              <a:t>　〇土地改良区</a:t>
            </a:r>
            <a:endParaRPr kumimoji="1" lang="en-US" altLang="ja-JP" sz="1200" dirty="0">
              <a:solidFill>
                <a:schemeClr val="tx1"/>
              </a:solidFill>
            </a:endParaRPr>
          </a:p>
          <a:p>
            <a:r>
              <a:rPr kumimoji="1" lang="ja-JP" altLang="en-US" sz="1200" dirty="0">
                <a:solidFill>
                  <a:schemeClr val="tx1"/>
                </a:solidFill>
              </a:rPr>
              <a:t>　〇漁協</a:t>
            </a:r>
            <a:endParaRPr kumimoji="1" lang="en-US" altLang="ja-JP" sz="1200" dirty="0">
              <a:solidFill>
                <a:schemeClr val="tx1"/>
              </a:solidFill>
            </a:endParaRPr>
          </a:p>
          <a:p>
            <a:r>
              <a:rPr kumimoji="1" lang="ja-JP" altLang="en-US" sz="1200" dirty="0">
                <a:solidFill>
                  <a:schemeClr val="tx1"/>
                </a:solidFill>
              </a:rPr>
              <a:t>　〇農協</a:t>
            </a:r>
            <a:endParaRPr kumimoji="1" lang="en-US" altLang="ja-JP" sz="1200" dirty="0">
              <a:solidFill>
                <a:schemeClr val="tx1"/>
              </a:solidFill>
            </a:endParaRPr>
          </a:p>
          <a:p>
            <a:r>
              <a:rPr kumimoji="1" lang="ja-JP" altLang="en-US" sz="1200" dirty="0">
                <a:solidFill>
                  <a:schemeClr val="tx1"/>
                </a:solidFill>
              </a:rPr>
              <a:t>　〇森林組合</a:t>
            </a:r>
          </a:p>
        </p:txBody>
      </p:sp>
      <p:sp>
        <p:nvSpPr>
          <p:cNvPr id="13" name="四角形: 角を丸くする 12">
            <a:extLst>
              <a:ext uri="{FF2B5EF4-FFF2-40B4-BE49-F238E27FC236}">
                <a16:creationId xmlns:a16="http://schemas.microsoft.com/office/drawing/2014/main" id="{B158732C-30A5-E033-505A-1C0A8E30D598}"/>
              </a:ext>
            </a:extLst>
          </p:cNvPr>
          <p:cNvSpPr/>
          <p:nvPr/>
        </p:nvSpPr>
        <p:spPr>
          <a:xfrm>
            <a:off x="7640173" y="1545637"/>
            <a:ext cx="1692853" cy="346363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500" dirty="0">
                <a:solidFill>
                  <a:schemeClr val="tx1"/>
                </a:solidFill>
                <a:latin typeface="ＭＳ Ｐゴシック" panose="020B0600070205080204" pitchFamily="50" charset="-128"/>
                <a:ea typeface="ＭＳ Ｐゴシック" panose="020B0600070205080204" pitchFamily="50" charset="-128"/>
              </a:rPr>
              <a:t>専門家、事業者との連携</a:t>
            </a:r>
            <a:endParaRPr kumimoji="1" lang="en-US" altLang="ja-JP" sz="1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rPr>
              <a:t>　</a:t>
            </a:r>
            <a:endParaRPr kumimoji="1" lang="en-US" altLang="ja-JP" sz="1200" dirty="0">
              <a:solidFill>
                <a:schemeClr val="tx1"/>
              </a:solidFill>
            </a:endParaRPr>
          </a:p>
          <a:p>
            <a:r>
              <a:rPr kumimoji="1" lang="ja-JP" altLang="en-US" sz="1200" dirty="0">
                <a:solidFill>
                  <a:schemeClr val="tx1"/>
                </a:solidFill>
              </a:rPr>
              <a:t>〇水力開発の全　</a:t>
            </a:r>
            <a:endParaRPr kumimoji="1" lang="en-US" altLang="ja-JP" sz="1200" dirty="0">
              <a:solidFill>
                <a:schemeClr val="tx1"/>
              </a:solidFill>
            </a:endParaRPr>
          </a:p>
          <a:p>
            <a:r>
              <a:rPr kumimoji="1" lang="ja-JP" altLang="en-US" sz="1200" dirty="0">
                <a:solidFill>
                  <a:schemeClr val="tx1"/>
                </a:solidFill>
              </a:rPr>
              <a:t>　　体像把握した</a:t>
            </a:r>
            <a:endParaRPr kumimoji="1" lang="en-US" altLang="ja-JP" sz="1200" dirty="0">
              <a:solidFill>
                <a:schemeClr val="tx1"/>
              </a:solidFill>
            </a:endParaRPr>
          </a:p>
          <a:p>
            <a:r>
              <a:rPr kumimoji="1" lang="ja-JP" altLang="en-US" sz="1200" dirty="0">
                <a:solidFill>
                  <a:schemeClr val="tx1"/>
                </a:solidFill>
              </a:rPr>
              <a:t>　　技術者・研究</a:t>
            </a:r>
            <a:endParaRPr kumimoji="1" lang="en-US" altLang="ja-JP" sz="1200" dirty="0">
              <a:solidFill>
                <a:schemeClr val="tx1"/>
              </a:solidFill>
            </a:endParaRPr>
          </a:p>
          <a:p>
            <a:r>
              <a:rPr kumimoji="1" lang="ja-JP" altLang="en-US" sz="1200" dirty="0">
                <a:solidFill>
                  <a:schemeClr val="tx1"/>
                </a:solidFill>
              </a:rPr>
              <a:t>　　者等</a:t>
            </a:r>
            <a:endParaRPr kumimoji="1" lang="en-US" altLang="ja-JP" sz="1200" dirty="0">
              <a:solidFill>
                <a:schemeClr val="tx1"/>
              </a:solidFill>
            </a:endParaRPr>
          </a:p>
          <a:p>
            <a:r>
              <a:rPr kumimoji="1" lang="ja-JP" altLang="en-US" sz="1200" dirty="0">
                <a:solidFill>
                  <a:schemeClr val="tx1"/>
                </a:solidFill>
              </a:rPr>
              <a:t>〇設計・工事等</a:t>
            </a:r>
            <a:endParaRPr kumimoji="1" lang="en-US" altLang="ja-JP" sz="1200" dirty="0">
              <a:solidFill>
                <a:schemeClr val="tx1"/>
              </a:solidFill>
            </a:endParaRPr>
          </a:p>
          <a:p>
            <a:r>
              <a:rPr kumimoji="1" lang="ja-JP" altLang="en-US" sz="1200" dirty="0">
                <a:solidFill>
                  <a:schemeClr val="tx1"/>
                </a:solidFill>
              </a:rPr>
              <a:t>　の専門家（メー　</a:t>
            </a:r>
            <a:endParaRPr kumimoji="1" lang="en-US" altLang="ja-JP" sz="1200" dirty="0">
              <a:solidFill>
                <a:schemeClr val="tx1"/>
              </a:solidFill>
            </a:endParaRPr>
          </a:p>
          <a:p>
            <a:r>
              <a:rPr kumimoji="1" lang="ja-JP" altLang="en-US" sz="1200" dirty="0">
                <a:solidFill>
                  <a:schemeClr val="tx1"/>
                </a:solidFill>
              </a:rPr>
              <a:t>　カー、建設会社、</a:t>
            </a:r>
            <a:endParaRPr kumimoji="1" lang="en-US" altLang="ja-JP" sz="1200" dirty="0">
              <a:solidFill>
                <a:schemeClr val="tx1"/>
              </a:solidFill>
            </a:endParaRPr>
          </a:p>
          <a:p>
            <a:r>
              <a:rPr kumimoji="1" lang="ja-JP" altLang="en-US" sz="1200" dirty="0">
                <a:solidFill>
                  <a:schemeClr val="tx1"/>
                </a:solidFill>
              </a:rPr>
              <a:t>　コンサルタント</a:t>
            </a:r>
            <a:endParaRPr kumimoji="1" lang="en-US" altLang="ja-JP" sz="1200" dirty="0">
              <a:solidFill>
                <a:schemeClr val="tx1"/>
              </a:solidFill>
            </a:endParaRPr>
          </a:p>
          <a:p>
            <a:r>
              <a:rPr kumimoji="1" lang="ja-JP" altLang="en-US" sz="1200" dirty="0">
                <a:solidFill>
                  <a:schemeClr val="tx1"/>
                </a:solidFill>
              </a:rPr>
              <a:t>　等）</a:t>
            </a:r>
          </a:p>
        </p:txBody>
      </p:sp>
      <p:sp>
        <p:nvSpPr>
          <p:cNvPr id="15" name="フローチャート: 他ページ結合子 14">
            <a:extLst>
              <a:ext uri="{FF2B5EF4-FFF2-40B4-BE49-F238E27FC236}">
                <a16:creationId xmlns:a16="http://schemas.microsoft.com/office/drawing/2014/main" id="{42184DFC-4898-470E-8D6C-42FBB75E78C7}"/>
              </a:ext>
            </a:extLst>
          </p:cNvPr>
          <p:cNvSpPr/>
          <p:nvPr/>
        </p:nvSpPr>
        <p:spPr>
          <a:xfrm rot="16200000">
            <a:off x="2352950" y="1773267"/>
            <a:ext cx="277091" cy="406400"/>
          </a:xfrm>
          <a:prstGeom prst="flowChartOffpageConnector">
            <a:avLst/>
          </a:prstGeom>
          <a:solidFill>
            <a:schemeClr val="bg2">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C428AC09-6B43-E27F-DD05-EBA81EEBBF3C}"/>
              </a:ext>
            </a:extLst>
          </p:cNvPr>
          <p:cNvSpPr txBox="1"/>
          <p:nvPr/>
        </p:nvSpPr>
        <p:spPr>
          <a:xfrm>
            <a:off x="2249278" y="1853356"/>
            <a:ext cx="445418" cy="246221"/>
          </a:xfrm>
          <a:prstGeom prst="rect">
            <a:avLst/>
          </a:prstGeom>
          <a:noFill/>
        </p:spPr>
        <p:txBody>
          <a:bodyPr wrap="square" rtlCol="0">
            <a:spAutoFit/>
          </a:bodyPr>
          <a:lstStyle/>
          <a:p>
            <a:r>
              <a:rPr kumimoji="1" lang="ja-JP" altLang="en-US" sz="1000" b="1" dirty="0">
                <a:solidFill>
                  <a:schemeClr val="bg1"/>
                </a:solidFill>
              </a:rPr>
              <a:t>支援</a:t>
            </a:r>
          </a:p>
        </p:txBody>
      </p:sp>
      <p:sp>
        <p:nvSpPr>
          <p:cNvPr id="18" name="フローチャート: 他ページ結合子 17">
            <a:extLst>
              <a:ext uri="{FF2B5EF4-FFF2-40B4-BE49-F238E27FC236}">
                <a16:creationId xmlns:a16="http://schemas.microsoft.com/office/drawing/2014/main" id="{A8ADBF33-1A25-20D2-ED48-96C150071803}"/>
              </a:ext>
            </a:extLst>
          </p:cNvPr>
          <p:cNvSpPr/>
          <p:nvPr/>
        </p:nvSpPr>
        <p:spPr>
          <a:xfrm rot="16200000">
            <a:off x="2352950" y="2753470"/>
            <a:ext cx="277091" cy="406400"/>
          </a:xfrm>
          <a:prstGeom prst="flowChartOffpageConnector">
            <a:avLst/>
          </a:prstGeom>
          <a:solidFill>
            <a:schemeClr val="bg2">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6CEC7F96-F713-6733-89BC-DD33F66EBA32}"/>
              </a:ext>
            </a:extLst>
          </p:cNvPr>
          <p:cNvSpPr txBox="1"/>
          <p:nvPr/>
        </p:nvSpPr>
        <p:spPr>
          <a:xfrm>
            <a:off x="2249278" y="2833559"/>
            <a:ext cx="445418" cy="246221"/>
          </a:xfrm>
          <a:prstGeom prst="rect">
            <a:avLst/>
          </a:prstGeom>
          <a:noFill/>
        </p:spPr>
        <p:txBody>
          <a:bodyPr wrap="square" rtlCol="0">
            <a:spAutoFit/>
          </a:bodyPr>
          <a:lstStyle/>
          <a:p>
            <a:r>
              <a:rPr kumimoji="1" lang="ja-JP" altLang="en-US" sz="1000" b="1" dirty="0">
                <a:solidFill>
                  <a:schemeClr val="bg1"/>
                </a:solidFill>
              </a:rPr>
              <a:t>支援</a:t>
            </a:r>
          </a:p>
        </p:txBody>
      </p:sp>
      <p:sp>
        <p:nvSpPr>
          <p:cNvPr id="20" name="フローチャート: 他ページ結合子 19">
            <a:extLst>
              <a:ext uri="{FF2B5EF4-FFF2-40B4-BE49-F238E27FC236}">
                <a16:creationId xmlns:a16="http://schemas.microsoft.com/office/drawing/2014/main" id="{72A51BA2-1646-9B65-A8B0-1E8CB08EF581}"/>
              </a:ext>
            </a:extLst>
          </p:cNvPr>
          <p:cNvSpPr/>
          <p:nvPr/>
        </p:nvSpPr>
        <p:spPr>
          <a:xfrm rot="5400000">
            <a:off x="7252611" y="2291822"/>
            <a:ext cx="277091" cy="406400"/>
          </a:xfrm>
          <a:prstGeom prst="flowChartOffpageConnector">
            <a:avLst/>
          </a:prstGeom>
          <a:solidFill>
            <a:schemeClr val="bg2">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ED7232EF-B9CC-E4EF-5C39-B4FD529224BD}"/>
              </a:ext>
            </a:extLst>
          </p:cNvPr>
          <p:cNvSpPr txBox="1"/>
          <p:nvPr/>
        </p:nvSpPr>
        <p:spPr>
          <a:xfrm>
            <a:off x="7194755" y="2371911"/>
            <a:ext cx="445418" cy="246221"/>
          </a:xfrm>
          <a:prstGeom prst="rect">
            <a:avLst/>
          </a:prstGeom>
          <a:noFill/>
        </p:spPr>
        <p:txBody>
          <a:bodyPr wrap="square" rtlCol="0">
            <a:spAutoFit/>
          </a:bodyPr>
          <a:lstStyle/>
          <a:p>
            <a:r>
              <a:rPr kumimoji="1" lang="ja-JP" altLang="en-US" sz="1000" b="1" dirty="0">
                <a:solidFill>
                  <a:schemeClr val="bg1"/>
                </a:solidFill>
              </a:rPr>
              <a:t>支援</a:t>
            </a:r>
          </a:p>
        </p:txBody>
      </p:sp>
      <p:sp>
        <p:nvSpPr>
          <p:cNvPr id="22" name="フローチャート: 他ページ結合子 21">
            <a:extLst>
              <a:ext uri="{FF2B5EF4-FFF2-40B4-BE49-F238E27FC236}">
                <a16:creationId xmlns:a16="http://schemas.microsoft.com/office/drawing/2014/main" id="{B567D6A9-23AE-43BE-CA6A-D2817D342C71}"/>
              </a:ext>
            </a:extLst>
          </p:cNvPr>
          <p:cNvSpPr/>
          <p:nvPr/>
        </p:nvSpPr>
        <p:spPr>
          <a:xfrm rot="5400000">
            <a:off x="7227170" y="4072132"/>
            <a:ext cx="277091" cy="406400"/>
          </a:xfrm>
          <a:prstGeom prst="flowChartOffpageConnector">
            <a:avLst/>
          </a:prstGeom>
          <a:solidFill>
            <a:schemeClr val="bg2">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CC23901D-B271-25D0-03E5-7B83B8B9CCC4}"/>
              </a:ext>
            </a:extLst>
          </p:cNvPr>
          <p:cNvSpPr txBox="1"/>
          <p:nvPr/>
        </p:nvSpPr>
        <p:spPr>
          <a:xfrm>
            <a:off x="7169314" y="4152221"/>
            <a:ext cx="445418" cy="246221"/>
          </a:xfrm>
          <a:prstGeom prst="rect">
            <a:avLst/>
          </a:prstGeom>
          <a:noFill/>
        </p:spPr>
        <p:txBody>
          <a:bodyPr wrap="square" rtlCol="0">
            <a:spAutoFit/>
          </a:bodyPr>
          <a:lstStyle/>
          <a:p>
            <a:r>
              <a:rPr kumimoji="1" lang="ja-JP" altLang="en-US" sz="1000" b="1" dirty="0">
                <a:solidFill>
                  <a:schemeClr val="bg1"/>
                </a:solidFill>
              </a:rPr>
              <a:t>支援</a:t>
            </a:r>
          </a:p>
        </p:txBody>
      </p:sp>
      <p:sp>
        <p:nvSpPr>
          <p:cNvPr id="24" name="テキスト ボックス 23">
            <a:extLst>
              <a:ext uri="{FF2B5EF4-FFF2-40B4-BE49-F238E27FC236}">
                <a16:creationId xmlns:a16="http://schemas.microsoft.com/office/drawing/2014/main" id="{1B0FEAEE-6465-19C2-0602-105AA5665B99}"/>
              </a:ext>
            </a:extLst>
          </p:cNvPr>
          <p:cNvSpPr txBox="1"/>
          <p:nvPr/>
        </p:nvSpPr>
        <p:spPr>
          <a:xfrm>
            <a:off x="4745295" y="6263260"/>
            <a:ext cx="453505" cy="369332"/>
          </a:xfrm>
          <a:prstGeom prst="rect">
            <a:avLst/>
          </a:prstGeom>
          <a:noFill/>
        </p:spPr>
        <p:txBody>
          <a:bodyPr wrap="square" rtlCol="0">
            <a:spAutoFit/>
          </a:bodyPr>
          <a:lstStyle/>
          <a:p>
            <a:r>
              <a:rPr kumimoji="1" lang="en-US" altLang="ja-JP" dirty="0">
                <a:solidFill>
                  <a:schemeClr val="bg1"/>
                </a:solidFill>
                <a:latin typeface="ＭＳ Ｐゴシック" panose="020B0600070205080204" pitchFamily="50" charset="-128"/>
                <a:ea typeface="ＭＳ Ｐゴシック" panose="020B0600070205080204" pitchFamily="50" charset="-128"/>
              </a:rPr>
              <a:t>10</a:t>
            </a:r>
          </a:p>
        </p:txBody>
      </p:sp>
    </p:spTree>
    <p:extLst>
      <p:ext uri="{BB962C8B-B14F-4D97-AF65-F5344CB8AC3E}">
        <p14:creationId xmlns:p14="http://schemas.microsoft.com/office/powerpoint/2010/main" val="505966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5D01102A-9E66-0F98-2A67-54285410E5AD}"/>
              </a:ext>
            </a:extLst>
          </p:cNvPr>
          <p:cNvSpPr/>
          <p:nvPr/>
        </p:nvSpPr>
        <p:spPr>
          <a:xfrm>
            <a:off x="214044" y="2616902"/>
            <a:ext cx="4474331" cy="147344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FD61DC2-AC91-0487-0B84-6EEDFFF8B0C4}"/>
              </a:ext>
            </a:extLst>
          </p:cNvPr>
          <p:cNvSpPr/>
          <p:nvPr/>
        </p:nvSpPr>
        <p:spPr>
          <a:xfrm>
            <a:off x="253061" y="999591"/>
            <a:ext cx="4435315" cy="147344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5" name="コンテンツ プレースホルダー 4">
            <a:extLst>
              <a:ext uri="{FF2B5EF4-FFF2-40B4-BE49-F238E27FC236}">
                <a16:creationId xmlns:a16="http://schemas.microsoft.com/office/drawing/2014/main" id="{D948765E-3FAF-0D52-0F85-9F9D7C90F08B}"/>
              </a:ext>
            </a:extLst>
          </p:cNvPr>
          <p:cNvSpPr>
            <a:spLocks noGrp="1"/>
          </p:cNvSpPr>
          <p:nvPr>
            <p:ph idx="1"/>
          </p:nvPr>
        </p:nvSpPr>
        <p:spPr>
          <a:xfrm>
            <a:off x="253061" y="999591"/>
            <a:ext cx="4435314" cy="253917"/>
          </a:xfrm>
          <a:solidFill>
            <a:srgbClr val="C00000"/>
          </a:solidFill>
          <a:ln w="19050">
            <a:noFill/>
          </a:ln>
        </p:spPr>
        <p:txBody>
          <a:bodyPr wrap="none" anchor="b" anchorCtr="0">
            <a:noAutofit/>
          </a:bodyPr>
          <a:lstStyle/>
          <a:p>
            <a:pPr marL="0" indent="0">
              <a:lnSpc>
                <a:spcPts val="500"/>
              </a:lnSpc>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（１）水力発電の価値とポテンシャルに対する国民理解の促進</a:t>
            </a:r>
          </a:p>
        </p:txBody>
      </p:sp>
      <p:sp>
        <p:nvSpPr>
          <p:cNvPr id="6" name="テキスト ボックス 5">
            <a:extLst>
              <a:ext uri="{FF2B5EF4-FFF2-40B4-BE49-F238E27FC236}">
                <a16:creationId xmlns:a16="http://schemas.microsoft.com/office/drawing/2014/main" id="{ECCD0465-D331-D814-76EC-81403E14335D}"/>
              </a:ext>
            </a:extLst>
          </p:cNvPr>
          <p:cNvSpPr txBox="1"/>
          <p:nvPr/>
        </p:nvSpPr>
        <p:spPr>
          <a:xfrm>
            <a:off x="366083" y="1335097"/>
            <a:ext cx="4005892" cy="1223412"/>
          </a:xfrm>
          <a:prstGeom prst="rect">
            <a:avLst/>
          </a:prstGeom>
          <a:noFill/>
        </p:spPr>
        <p:txBody>
          <a:bodyPr wrap="square" rtlCol="0">
            <a:spAutoFit/>
          </a:bodyPr>
          <a:lstStyle/>
          <a:p>
            <a:r>
              <a:rPr kumimoji="1" lang="ja-JP" altLang="en-US" sz="1050" dirty="0">
                <a:latin typeface="ＭＳ Ｐゴシック" panose="020B0600070205080204" pitchFamily="50" charset="-128"/>
                <a:ea typeface="ＭＳ Ｐゴシック" panose="020B0600070205080204" pitchFamily="50" charset="-128"/>
              </a:rPr>
              <a:t>① 地域や自治体、地元企業や金融機関に対する理解醸成</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（セミナー、勉強会、キャラバンの実施など）</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② 小水力開発可能地点把握の容易化（精度を高めた小水力開発に</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資する包蔵水力の再調査等）、既存公開情報（環境省</a:t>
            </a:r>
            <a:r>
              <a:rPr kumimoji="1" lang="en-US" altLang="ja-JP" sz="1050" dirty="0">
                <a:latin typeface="ＭＳ Ｐゴシック" panose="020B0600070205080204" pitchFamily="50" charset="-128"/>
                <a:ea typeface="ＭＳ Ｐゴシック" panose="020B0600070205080204" pitchFamily="50" charset="-128"/>
              </a:rPr>
              <a:t>REPOS</a:t>
            </a:r>
            <a:r>
              <a:rPr kumimoji="1" lang="ja-JP" altLang="en-US" sz="1050" dirty="0">
                <a:latin typeface="ＭＳ Ｐゴシック" panose="020B0600070205080204" pitchFamily="50" charset="-128"/>
                <a:ea typeface="ＭＳ Ｐゴシック" panose="020B0600070205080204" pitchFamily="50" charset="-128"/>
              </a:rPr>
              <a:t>）の　</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精度向上や利活用方法の</a:t>
            </a:r>
            <a:r>
              <a:rPr kumimoji="1" lang="en-US" altLang="ja-JP" sz="1050" dirty="0">
                <a:latin typeface="ＭＳ Ｐゴシック" panose="020B0600070205080204" pitchFamily="50" charset="-128"/>
                <a:ea typeface="ＭＳ Ｐゴシック" panose="020B0600070205080204" pitchFamily="50" charset="-128"/>
              </a:rPr>
              <a:t>PR</a:t>
            </a:r>
            <a:r>
              <a:rPr kumimoji="1" lang="ja-JP" altLang="en-US" sz="1050" dirty="0">
                <a:latin typeface="ＭＳ Ｐゴシック" panose="020B0600070205080204" pitchFamily="50" charset="-128"/>
                <a:ea typeface="ＭＳ Ｐゴシック" panose="020B0600070205080204" pitchFamily="50" charset="-128"/>
              </a:rPr>
              <a:t>等</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ja-JP" altLang="en-US" sz="1050" dirty="0">
              <a:latin typeface="ＭＳ Ｐゴシック" panose="020B0600070205080204" pitchFamily="50" charset="-128"/>
              <a:ea typeface="ＭＳ Ｐゴシック" panose="020B0600070205080204" pitchFamily="50" charset="-128"/>
            </a:endParaRPr>
          </a:p>
        </p:txBody>
      </p:sp>
      <p:sp>
        <p:nvSpPr>
          <p:cNvPr id="8" name="二等辺三角形 7">
            <a:extLst>
              <a:ext uri="{FF2B5EF4-FFF2-40B4-BE49-F238E27FC236}">
                <a16:creationId xmlns:a16="http://schemas.microsoft.com/office/drawing/2014/main" id="{4F93CC11-68B2-2184-B1FD-24C1F7733416}"/>
              </a:ext>
            </a:extLst>
          </p:cNvPr>
          <p:cNvSpPr/>
          <p:nvPr/>
        </p:nvSpPr>
        <p:spPr>
          <a:xfrm rot="5400000">
            <a:off x="528466" y="2261114"/>
            <a:ext cx="98590" cy="132399"/>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2B9AF8C-DA74-5C12-C76B-ACFDC1D81FFC}"/>
              </a:ext>
            </a:extLst>
          </p:cNvPr>
          <p:cNvSpPr txBox="1"/>
          <p:nvPr/>
        </p:nvSpPr>
        <p:spPr>
          <a:xfrm>
            <a:off x="643961" y="2183323"/>
            <a:ext cx="4176814" cy="253916"/>
          </a:xfrm>
          <a:prstGeom prst="rect">
            <a:avLst/>
          </a:prstGeom>
          <a:noFill/>
        </p:spPr>
        <p:txBody>
          <a:bodyPr wrap="square" rtlCol="0">
            <a:spAutoFit/>
          </a:bodyPr>
          <a:lstStyle/>
          <a:p>
            <a:r>
              <a:rPr kumimoji="1" lang="ja-JP" altLang="en-US" sz="1050" dirty="0">
                <a:latin typeface="ＭＳ Ｐゴシック" panose="020B0600070205080204" pitchFamily="50" charset="-128"/>
                <a:ea typeface="ＭＳ Ｐゴシック" panose="020B0600070205080204" pitchFamily="50" charset="-128"/>
              </a:rPr>
              <a:t>自らが主体となって水力開発を進める意識の向上、国民理解の促進</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EEB11FA2-7ABA-AFA0-1514-3CDB1653D79C}"/>
              </a:ext>
            </a:extLst>
          </p:cNvPr>
          <p:cNvSpPr txBox="1"/>
          <p:nvPr/>
        </p:nvSpPr>
        <p:spPr>
          <a:xfrm>
            <a:off x="366083" y="3032070"/>
            <a:ext cx="3935849" cy="938719"/>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① 地域づくりに小水力開発を位置づけた地域ビジョンの策定</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② 地域に賦存する自然エネルギーの把握</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③ 部署横断的な推進体制の構築</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④ 小水力発電の基本的な知識を有する人材の育成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⑤ 財源調達手段の多様化の検討</a:t>
            </a:r>
          </a:p>
        </p:txBody>
      </p:sp>
      <p:sp>
        <p:nvSpPr>
          <p:cNvPr id="13" name="タイトル 1">
            <a:extLst>
              <a:ext uri="{FF2B5EF4-FFF2-40B4-BE49-F238E27FC236}">
                <a16:creationId xmlns:a16="http://schemas.microsoft.com/office/drawing/2014/main" id="{3425FF0D-0EC3-E359-2E0D-7029E40151E5}"/>
              </a:ext>
            </a:extLst>
          </p:cNvPr>
          <p:cNvSpPr txBox="1">
            <a:spLocks/>
          </p:cNvSpPr>
          <p:nvPr/>
        </p:nvSpPr>
        <p:spPr>
          <a:xfrm>
            <a:off x="253060" y="374755"/>
            <a:ext cx="9399876" cy="347680"/>
          </a:xfrm>
          <a:prstGeom prst="rect">
            <a:avLst/>
          </a:prstGeom>
          <a:solidFill>
            <a:schemeClr val="tx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Ⅴ.</a:t>
            </a:r>
            <a:r>
              <a:rPr lang="ja-JP" altLang="en-US" sz="2400" dirty="0">
                <a:solidFill>
                  <a:schemeClr val="bg1"/>
                </a:solidFill>
                <a:latin typeface="ＭＳ Ｐゴシック" panose="020B0600070205080204" pitchFamily="50" charset="-128"/>
                <a:ea typeface="ＭＳ Ｐゴシック" panose="020B0600070205080204" pitchFamily="50" charset="-128"/>
              </a:rPr>
              <a:t>提　　言 ①</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17" name="コンテンツ プレースホルダー 4">
            <a:extLst>
              <a:ext uri="{FF2B5EF4-FFF2-40B4-BE49-F238E27FC236}">
                <a16:creationId xmlns:a16="http://schemas.microsoft.com/office/drawing/2014/main" id="{A28551DF-D1C8-6A13-1E41-16CCDCEAE9C9}"/>
              </a:ext>
            </a:extLst>
          </p:cNvPr>
          <p:cNvSpPr txBox="1">
            <a:spLocks/>
          </p:cNvSpPr>
          <p:nvPr/>
        </p:nvSpPr>
        <p:spPr>
          <a:xfrm>
            <a:off x="214044" y="2616902"/>
            <a:ext cx="4474331" cy="253917"/>
          </a:xfrm>
          <a:prstGeom prst="rect">
            <a:avLst/>
          </a:prstGeom>
          <a:solidFill>
            <a:srgbClr val="C00000"/>
          </a:solidFill>
          <a:ln w="19050">
            <a:noFill/>
          </a:ln>
        </p:spPr>
        <p:txBody>
          <a:bodyPr vert="horz" wrap="none"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（２）自治体における取組の強化</a:t>
            </a:r>
          </a:p>
        </p:txBody>
      </p:sp>
      <p:sp>
        <p:nvSpPr>
          <p:cNvPr id="2" name="正方形/長方形 1">
            <a:extLst>
              <a:ext uri="{FF2B5EF4-FFF2-40B4-BE49-F238E27FC236}">
                <a16:creationId xmlns:a16="http://schemas.microsoft.com/office/drawing/2014/main" id="{F69D9D5C-6E4F-9E04-B3F5-1EAECF329A3D}"/>
              </a:ext>
            </a:extLst>
          </p:cNvPr>
          <p:cNvSpPr/>
          <p:nvPr/>
        </p:nvSpPr>
        <p:spPr>
          <a:xfrm>
            <a:off x="232525" y="4420761"/>
            <a:ext cx="4474333" cy="201894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①水車･発電機等の要求仕様の見直しに向けた産学官連携による検</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討体制の構築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②水車・発電機等機器類の標準化、汎用化と地元メーカーが受注で</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きる仕様の開発</a:t>
            </a:r>
          </a:p>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③設置工事を地元工事会社が受注できるよう、技術の標準化やマ</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ニュアルの整備</a:t>
            </a:r>
          </a:p>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④気象、地形・地質、植生等を考慮した、高精度の流況評価技術の</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開発</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4">
            <a:extLst>
              <a:ext uri="{FF2B5EF4-FFF2-40B4-BE49-F238E27FC236}">
                <a16:creationId xmlns:a16="http://schemas.microsoft.com/office/drawing/2014/main" id="{86A69ECC-505D-429A-5E63-F49D09BAABC7}"/>
              </a:ext>
            </a:extLst>
          </p:cNvPr>
          <p:cNvSpPr txBox="1">
            <a:spLocks/>
          </p:cNvSpPr>
          <p:nvPr/>
        </p:nvSpPr>
        <p:spPr>
          <a:xfrm>
            <a:off x="232527" y="4231905"/>
            <a:ext cx="4474331" cy="253917"/>
          </a:xfrm>
          <a:prstGeom prst="rect">
            <a:avLst/>
          </a:prstGeom>
          <a:solidFill>
            <a:srgbClr val="C00000"/>
          </a:solidFill>
          <a:ln w="19050">
            <a:noFill/>
          </a:ln>
        </p:spPr>
        <p:txBody>
          <a:bodyPr vert="horz" wrap="none"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（３）事業性（経済性）の向上</a:t>
            </a:r>
          </a:p>
        </p:txBody>
      </p:sp>
      <p:sp>
        <p:nvSpPr>
          <p:cNvPr id="10" name="正方形/長方形 9">
            <a:extLst>
              <a:ext uri="{FF2B5EF4-FFF2-40B4-BE49-F238E27FC236}">
                <a16:creationId xmlns:a16="http://schemas.microsoft.com/office/drawing/2014/main" id="{C0DE9FA0-D1AE-73DE-5E41-CA17AB552B58}"/>
              </a:ext>
            </a:extLst>
          </p:cNvPr>
          <p:cNvSpPr/>
          <p:nvPr/>
        </p:nvSpPr>
        <p:spPr>
          <a:xfrm>
            <a:off x="4894341" y="2825449"/>
            <a:ext cx="4740114" cy="360771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①国庫補助事業の対象の大幅な拡充</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00" dirty="0">
                <a:solidFill>
                  <a:srgbClr val="0070C0"/>
                </a:solidFill>
                <a:latin typeface="ＭＳ Ｐゴシック" panose="020B0600070205080204" pitchFamily="50" charset="-128"/>
                <a:ea typeface="ＭＳ Ｐゴシック" panose="020B0600070205080204" pitchFamily="50" charset="-128"/>
              </a:rPr>
              <a:t>・国庫補助事業の対象を調査費から設備設置費に至るまでに拡大　</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　　すること</a:t>
            </a: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　・ＦＩＴ制度の認定設備も対象とすること</a:t>
            </a:r>
          </a:p>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②過疎対策事業債の適用条件の見直し</a:t>
            </a:r>
          </a:p>
          <a:p>
            <a:r>
              <a:rPr kumimoji="1" lang="ja-JP" altLang="en-US" sz="1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00" dirty="0">
                <a:solidFill>
                  <a:srgbClr val="0070C0"/>
                </a:solidFill>
                <a:latin typeface="ＭＳ Ｐゴシック" panose="020B0600070205080204" pitchFamily="50" charset="-128"/>
                <a:ea typeface="ＭＳ Ｐゴシック" panose="020B0600070205080204" pitchFamily="50" charset="-128"/>
              </a:rPr>
              <a:t>・過疎対策事業債の適用条件から売電割合を除外すること</a:t>
            </a:r>
          </a:p>
          <a:p>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③農業用水利における小水力発電設備の補助対象要件の見直し</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00" dirty="0">
                <a:solidFill>
                  <a:srgbClr val="0070C0"/>
                </a:solidFill>
                <a:latin typeface="ＭＳ Ｐゴシック" panose="020B0600070205080204" pitchFamily="50" charset="-128"/>
                <a:ea typeface="ＭＳ Ｐゴシック" panose="020B0600070205080204" pitchFamily="50" charset="-128"/>
              </a:rPr>
              <a:t>・電力供給先を土地改良施設に限定した要件の見直し</a:t>
            </a:r>
          </a:p>
          <a:p>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④民間資金を活用した多様な資金調達手段の検討</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00" dirty="0">
                <a:solidFill>
                  <a:srgbClr val="0070C0"/>
                </a:solidFill>
                <a:latin typeface="ＭＳ Ｐゴシック" panose="020B0600070205080204" pitchFamily="50" charset="-128"/>
                <a:ea typeface="ＭＳ Ｐゴシック" panose="020B0600070205080204" pitchFamily="50" charset="-128"/>
              </a:rPr>
              <a:t>・金融機関との連携</a:t>
            </a: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　・「ふるさと融資（ふるさと財団）」や「ローカル</a:t>
            </a:r>
            <a:r>
              <a:rPr kumimoji="1" lang="en-US" altLang="ja-JP" sz="1000" dirty="0">
                <a:solidFill>
                  <a:srgbClr val="0070C0"/>
                </a:solidFill>
                <a:latin typeface="ＭＳ Ｐゴシック" panose="020B0600070205080204" pitchFamily="50" charset="-128"/>
                <a:ea typeface="ＭＳ Ｐゴシック" panose="020B0600070205080204" pitchFamily="50" charset="-128"/>
              </a:rPr>
              <a:t>1000</a:t>
            </a:r>
            <a:r>
              <a:rPr kumimoji="1" lang="ja-JP" altLang="en-US" sz="1000" dirty="0">
                <a:solidFill>
                  <a:srgbClr val="0070C0"/>
                </a:solidFill>
                <a:latin typeface="ＭＳ Ｐゴシック" panose="020B0600070205080204" pitchFamily="50" charset="-128"/>
                <a:ea typeface="ＭＳ Ｐゴシック" panose="020B0600070205080204" pitchFamily="50" charset="-128"/>
              </a:rPr>
              <a:t>プロジェ</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　　クト（総務省）」の活用</a:t>
            </a:r>
          </a:p>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⑤ＦＩＴ制度の見直し</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00" dirty="0">
                <a:solidFill>
                  <a:srgbClr val="0070C0"/>
                </a:solidFill>
                <a:latin typeface="ＭＳ Ｐゴシック" panose="020B0600070205080204" pitchFamily="50" charset="-128"/>
                <a:ea typeface="ＭＳ Ｐゴシック" panose="020B0600070205080204" pitchFamily="50" charset="-128"/>
              </a:rPr>
              <a:t>・資金回収期間の短縮化を図る等小水力開発をより促進する価格の見直し</a:t>
            </a:r>
          </a:p>
        </p:txBody>
      </p:sp>
      <p:sp>
        <p:nvSpPr>
          <p:cNvPr id="11" name="コンテンツ プレースホルダー 4">
            <a:extLst>
              <a:ext uri="{FF2B5EF4-FFF2-40B4-BE49-F238E27FC236}">
                <a16:creationId xmlns:a16="http://schemas.microsoft.com/office/drawing/2014/main" id="{8634EE26-ECB3-8908-548A-4A2090528CDE}"/>
              </a:ext>
            </a:extLst>
          </p:cNvPr>
          <p:cNvSpPr txBox="1">
            <a:spLocks/>
          </p:cNvSpPr>
          <p:nvPr/>
        </p:nvSpPr>
        <p:spPr>
          <a:xfrm>
            <a:off x="4894341" y="2623810"/>
            <a:ext cx="4740114" cy="253917"/>
          </a:xfrm>
          <a:prstGeom prst="rect">
            <a:avLst/>
          </a:prstGeom>
          <a:solidFill>
            <a:srgbClr val="C00000"/>
          </a:solidFill>
          <a:ln w="19050">
            <a:noFill/>
          </a:ln>
        </p:spPr>
        <p:txBody>
          <a:bodyPr vert="horz" wrap="none"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（４）財政支援・金融調達のあり方</a:t>
            </a:r>
          </a:p>
        </p:txBody>
      </p:sp>
      <p:sp>
        <p:nvSpPr>
          <p:cNvPr id="4" name="楕円 3">
            <a:extLst>
              <a:ext uri="{FF2B5EF4-FFF2-40B4-BE49-F238E27FC236}">
                <a16:creationId xmlns:a16="http://schemas.microsoft.com/office/drawing/2014/main" id="{7CDD4514-E000-3F01-8B04-A4C2FF5C7FFA}"/>
              </a:ext>
            </a:extLst>
          </p:cNvPr>
          <p:cNvSpPr/>
          <p:nvPr/>
        </p:nvSpPr>
        <p:spPr>
          <a:xfrm>
            <a:off x="4801456" y="6331701"/>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b="1" dirty="0"/>
          </a:p>
        </p:txBody>
      </p:sp>
      <p:sp>
        <p:nvSpPr>
          <p:cNvPr id="14" name="正方形/長方形 13">
            <a:extLst>
              <a:ext uri="{FF2B5EF4-FFF2-40B4-BE49-F238E27FC236}">
                <a16:creationId xmlns:a16="http://schemas.microsoft.com/office/drawing/2014/main" id="{D83156B0-B16B-34A6-6C77-FC9409917B79}"/>
              </a:ext>
            </a:extLst>
          </p:cNvPr>
          <p:cNvSpPr/>
          <p:nvPr/>
        </p:nvSpPr>
        <p:spPr>
          <a:xfrm>
            <a:off x="4894341" y="1304320"/>
            <a:ext cx="4740114" cy="116871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0" dirty="0">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⑤生態系保全のための河川維持流量の評価や魚道の技術研究の推進</a:t>
            </a:r>
          </a:p>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⑥エネルギーの地産地消、災害時のレジリエンス確保のためのマイ</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クログリッドの推進</a:t>
            </a:r>
          </a:p>
        </p:txBody>
      </p:sp>
      <p:sp>
        <p:nvSpPr>
          <p:cNvPr id="19" name="テキスト ボックス 18">
            <a:extLst>
              <a:ext uri="{FF2B5EF4-FFF2-40B4-BE49-F238E27FC236}">
                <a16:creationId xmlns:a16="http://schemas.microsoft.com/office/drawing/2014/main" id="{49C1C950-D108-B5D9-64DB-9E20013A7B2C}"/>
              </a:ext>
            </a:extLst>
          </p:cNvPr>
          <p:cNvSpPr txBox="1"/>
          <p:nvPr/>
        </p:nvSpPr>
        <p:spPr>
          <a:xfrm>
            <a:off x="4746915" y="6265456"/>
            <a:ext cx="599319" cy="369332"/>
          </a:xfrm>
          <a:prstGeom prst="rect">
            <a:avLst/>
          </a:prstGeom>
          <a:noFill/>
        </p:spPr>
        <p:txBody>
          <a:bodyPr wrap="square" rtlCol="0">
            <a:spAutoFit/>
          </a:bodyPr>
          <a:lstStyle/>
          <a:p>
            <a:r>
              <a:rPr kumimoji="1" lang="en-US" altLang="ja-JP" dirty="0">
                <a:solidFill>
                  <a:schemeClr val="bg1"/>
                </a:solidFill>
                <a:latin typeface="ＭＳ Ｐゴシック" panose="020B0600070205080204" pitchFamily="50" charset="-128"/>
                <a:ea typeface="ＭＳ Ｐゴシック" panose="020B0600070205080204" pitchFamily="50" charset="-128"/>
              </a:rPr>
              <a:t>11</a:t>
            </a:r>
          </a:p>
        </p:txBody>
      </p:sp>
    </p:spTree>
    <p:extLst>
      <p:ext uri="{BB962C8B-B14F-4D97-AF65-F5344CB8AC3E}">
        <p14:creationId xmlns:p14="http://schemas.microsoft.com/office/powerpoint/2010/main" val="24438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EA29A633-5613-3F69-4236-521CC0AB2C71}"/>
              </a:ext>
            </a:extLst>
          </p:cNvPr>
          <p:cNvSpPr/>
          <p:nvPr/>
        </p:nvSpPr>
        <p:spPr>
          <a:xfrm>
            <a:off x="4913950" y="3810702"/>
            <a:ext cx="4619517" cy="215157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16" name="正方形/長方形 15">
            <a:extLst>
              <a:ext uri="{FF2B5EF4-FFF2-40B4-BE49-F238E27FC236}">
                <a16:creationId xmlns:a16="http://schemas.microsoft.com/office/drawing/2014/main" id="{5D01102A-9E66-0F98-2A67-54285410E5AD}"/>
              </a:ext>
            </a:extLst>
          </p:cNvPr>
          <p:cNvSpPr/>
          <p:nvPr/>
        </p:nvSpPr>
        <p:spPr>
          <a:xfrm>
            <a:off x="204808" y="2330685"/>
            <a:ext cx="4557132" cy="193389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① 河川法の目的（第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条）に「地域振興」を加えること</a:t>
            </a:r>
          </a:p>
          <a:p>
            <a:pPr>
              <a:lnSpc>
                <a:spcPts val="9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② 水利権の許可については、地域特性と河川環境の保全・改善に配慮した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一定の基準を示すなど、硬直的・恣意的な解釈・判断を防止する対策を講</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じること</a:t>
            </a:r>
          </a:p>
          <a:p>
            <a:pPr>
              <a:lnSpc>
                <a:spcPts val="9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③ 森林法における保安林の指定解除、作業許可等の要件を明確化すること</a:t>
            </a:r>
          </a:p>
          <a:p>
            <a:pPr>
              <a:lnSpc>
                <a:spcPts val="9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④ 自然公園法の許可･届け出手続きの審査基準を明確化すること</a:t>
            </a:r>
          </a:p>
          <a:p>
            <a:pPr>
              <a:lnSpc>
                <a:spcPts val="9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⑤ 系統連系制約の大幅な低減を図るため、小規模発電事業者の接続ルール</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9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を見直すこと</a:t>
            </a:r>
          </a:p>
        </p:txBody>
      </p:sp>
      <p:sp>
        <p:nvSpPr>
          <p:cNvPr id="15" name="正方形/長方形 14">
            <a:extLst>
              <a:ext uri="{FF2B5EF4-FFF2-40B4-BE49-F238E27FC236}">
                <a16:creationId xmlns:a16="http://schemas.microsoft.com/office/drawing/2014/main" id="{3FD61DC2-AC91-0487-0B84-6EEDFFF8B0C4}"/>
              </a:ext>
            </a:extLst>
          </p:cNvPr>
          <p:cNvSpPr/>
          <p:nvPr/>
        </p:nvSpPr>
        <p:spPr>
          <a:xfrm>
            <a:off x="236229" y="1025849"/>
            <a:ext cx="4520497" cy="85553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5" name="コンテンツ プレースホルダー 4">
            <a:extLst>
              <a:ext uri="{FF2B5EF4-FFF2-40B4-BE49-F238E27FC236}">
                <a16:creationId xmlns:a16="http://schemas.microsoft.com/office/drawing/2014/main" id="{D948765E-3FAF-0D52-0F85-9F9D7C90F08B}"/>
              </a:ext>
            </a:extLst>
          </p:cNvPr>
          <p:cNvSpPr>
            <a:spLocks noGrp="1"/>
          </p:cNvSpPr>
          <p:nvPr>
            <p:ph idx="1"/>
          </p:nvPr>
        </p:nvSpPr>
        <p:spPr>
          <a:xfrm>
            <a:off x="253061" y="956851"/>
            <a:ext cx="4518115" cy="253917"/>
          </a:xfrm>
          <a:solidFill>
            <a:srgbClr val="C00000"/>
          </a:solidFill>
          <a:ln w="19050">
            <a:noFill/>
          </a:ln>
        </p:spPr>
        <p:txBody>
          <a:bodyPr wrap="none" anchor="b" anchorCtr="0">
            <a:noAutofit/>
          </a:bodyPr>
          <a:lstStyle/>
          <a:p>
            <a:pPr marL="0" indent="0">
              <a:lnSpc>
                <a:spcPts val="500"/>
              </a:lnSpc>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（５）水力発電を推進できる人材の育成</a:t>
            </a:r>
          </a:p>
        </p:txBody>
      </p:sp>
      <p:sp>
        <p:nvSpPr>
          <p:cNvPr id="6" name="テキスト ボックス 5">
            <a:extLst>
              <a:ext uri="{FF2B5EF4-FFF2-40B4-BE49-F238E27FC236}">
                <a16:creationId xmlns:a16="http://schemas.microsoft.com/office/drawing/2014/main" id="{ECCD0465-D331-D814-76EC-81403E14335D}"/>
              </a:ext>
            </a:extLst>
          </p:cNvPr>
          <p:cNvSpPr txBox="1"/>
          <p:nvPr/>
        </p:nvSpPr>
        <p:spPr>
          <a:xfrm>
            <a:off x="562877" y="1265598"/>
            <a:ext cx="3411986" cy="430887"/>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小水力開発の専門家、技術者を養成するため、国の主導による産学官連携の人材育成体制の早急な構築</a:t>
            </a:r>
          </a:p>
        </p:txBody>
      </p:sp>
      <p:sp>
        <p:nvSpPr>
          <p:cNvPr id="13" name="タイトル 1">
            <a:extLst>
              <a:ext uri="{FF2B5EF4-FFF2-40B4-BE49-F238E27FC236}">
                <a16:creationId xmlns:a16="http://schemas.microsoft.com/office/drawing/2014/main" id="{3425FF0D-0EC3-E359-2E0D-7029E40151E5}"/>
              </a:ext>
            </a:extLst>
          </p:cNvPr>
          <p:cNvSpPr txBox="1">
            <a:spLocks/>
          </p:cNvSpPr>
          <p:nvPr/>
        </p:nvSpPr>
        <p:spPr>
          <a:xfrm>
            <a:off x="236228" y="394895"/>
            <a:ext cx="9297239" cy="435311"/>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Ⅴ.</a:t>
            </a:r>
            <a:r>
              <a:rPr lang="ja-JP" altLang="en-US" sz="2400" dirty="0">
                <a:solidFill>
                  <a:schemeClr val="bg1"/>
                </a:solidFill>
                <a:latin typeface="ＭＳ Ｐゴシック" panose="020B0600070205080204" pitchFamily="50" charset="-128"/>
                <a:ea typeface="ＭＳ Ｐゴシック" panose="020B0600070205080204" pitchFamily="50" charset="-128"/>
              </a:rPr>
              <a:t>提　　言 ②</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17" name="コンテンツ プレースホルダー 4">
            <a:extLst>
              <a:ext uri="{FF2B5EF4-FFF2-40B4-BE49-F238E27FC236}">
                <a16:creationId xmlns:a16="http://schemas.microsoft.com/office/drawing/2014/main" id="{A28551DF-D1C8-6A13-1E41-16CCDCEAE9C9}"/>
              </a:ext>
            </a:extLst>
          </p:cNvPr>
          <p:cNvSpPr txBox="1">
            <a:spLocks/>
          </p:cNvSpPr>
          <p:nvPr/>
        </p:nvSpPr>
        <p:spPr>
          <a:xfrm>
            <a:off x="204808" y="2093863"/>
            <a:ext cx="4557132" cy="253917"/>
          </a:xfrm>
          <a:prstGeom prst="rect">
            <a:avLst/>
          </a:prstGeom>
          <a:solidFill>
            <a:srgbClr val="C00000"/>
          </a:solidFill>
          <a:ln w="19050">
            <a:noFill/>
          </a:ln>
        </p:spPr>
        <p:txBody>
          <a:bodyPr vert="horz" wrap="none"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（６）許認可手続きの迅速化・簡素化</a:t>
            </a:r>
          </a:p>
        </p:txBody>
      </p:sp>
      <p:sp>
        <p:nvSpPr>
          <p:cNvPr id="2" name="正方形/長方形 1">
            <a:extLst>
              <a:ext uri="{FF2B5EF4-FFF2-40B4-BE49-F238E27FC236}">
                <a16:creationId xmlns:a16="http://schemas.microsoft.com/office/drawing/2014/main" id="{F69D9D5C-6E4F-9E04-B3F5-1EAECF329A3D}"/>
              </a:ext>
            </a:extLst>
          </p:cNvPr>
          <p:cNvSpPr/>
          <p:nvPr/>
        </p:nvSpPr>
        <p:spPr>
          <a:xfrm>
            <a:off x="214044" y="4492376"/>
            <a:ext cx="4506050" cy="14699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endParaRPr>
          </a:p>
        </p:txBody>
      </p:sp>
      <p:sp>
        <p:nvSpPr>
          <p:cNvPr id="3" name="コンテンツ プレースホルダー 4">
            <a:extLst>
              <a:ext uri="{FF2B5EF4-FFF2-40B4-BE49-F238E27FC236}">
                <a16:creationId xmlns:a16="http://schemas.microsoft.com/office/drawing/2014/main" id="{86A69ECC-505D-429A-5E63-F49D09BAABC7}"/>
              </a:ext>
            </a:extLst>
          </p:cNvPr>
          <p:cNvSpPr txBox="1">
            <a:spLocks/>
          </p:cNvSpPr>
          <p:nvPr/>
        </p:nvSpPr>
        <p:spPr>
          <a:xfrm>
            <a:off x="214044" y="4492375"/>
            <a:ext cx="4506050" cy="253917"/>
          </a:xfrm>
          <a:prstGeom prst="rect">
            <a:avLst/>
          </a:prstGeom>
          <a:solidFill>
            <a:srgbClr val="C00000"/>
          </a:solidFill>
          <a:ln w="19050">
            <a:noFill/>
          </a:ln>
        </p:spPr>
        <p:txBody>
          <a:bodyPr vert="horz" wrap="none"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（７）支援体制の充実</a:t>
            </a:r>
          </a:p>
        </p:txBody>
      </p:sp>
      <p:sp>
        <p:nvSpPr>
          <p:cNvPr id="10" name="正方形/長方形 9">
            <a:extLst>
              <a:ext uri="{FF2B5EF4-FFF2-40B4-BE49-F238E27FC236}">
                <a16:creationId xmlns:a16="http://schemas.microsoft.com/office/drawing/2014/main" id="{C0DE9FA0-D1AE-73DE-5E41-CA17AB552B58}"/>
              </a:ext>
            </a:extLst>
          </p:cNvPr>
          <p:cNvSpPr/>
          <p:nvPr/>
        </p:nvSpPr>
        <p:spPr>
          <a:xfrm>
            <a:off x="4899501" y="1112826"/>
            <a:ext cx="4633997" cy="11079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11" name="コンテンツ プレースホルダー 4">
            <a:extLst>
              <a:ext uri="{FF2B5EF4-FFF2-40B4-BE49-F238E27FC236}">
                <a16:creationId xmlns:a16="http://schemas.microsoft.com/office/drawing/2014/main" id="{8634EE26-ECB3-8908-548A-4A2090528CDE}"/>
              </a:ext>
            </a:extLst>
          </p:cNvPr>
          <p:cNvSpPr txBox="1">
            <a:spLocks/>
          </p:cNvSpPr>
          <p:nvPr/>
        </p:nvSpPr>
        <p:spPr>
          <a:xfrm>
            <a:off x="4899501" y="975452"/>
            <a:ext cx="4619517" cy="253917"/>
          </a:xfrm>
          <a:prstGeom prst="rect">
            <a:avLst/>
          </a:prstGeom>
          <a:solidFill>
            <a:srgbClr val="C00000"/>
          </a:solidFill>
          <a:ln w="19050">
            <a:noFill/>
          </a:ln>
        </p:spPr>
        <p:txBody>
          <a:bodyPr vert="horz" wrap="none"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（８）モデル地点の推進と事例の共有</a:t>
            </a:r>
          </a:p>
        </p:txBody>
      </p:sp>
      <p:sp>
        <p:nvSpPr>
          <p:cNvPr id="19" name="テキスト ボックス 18">
            <a:extLst>
              <a:ext uri="{FF2B5EF4-FFF2-40B4-BE49-F238E27FC236}">
                <a16:creationId xmlns:a16="http://schemas.microsoft.com/office/drawing/2014/main" id="{BB2C2B00-8896-B6D9-9BBC-81290EE2BF03}"/>
              </a:ext>
            </a:extLst>
          </p:cNvPr>
          <p:cNvSpPr txBox="1"/>
          <p:nvPr/>
        </p:nvSpPr>
        <p:spPr>
          <a:xfrm>
            <a:off x="253061" y="4807161"/>
            <a:ext cx="4208107" cy="1061829"/>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①地域の水力開発を支援する公的な中間支援組織を国が主導に</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より整備すること</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・地球温暖化防止活動推進センターや</a:t>
            </a:r>
            <a:r>
              <a:rPr kumimoji="1" lang="en-US" altLang="ja-JP" sz="1000" dirty="0">
                <a:solidFill>
                  <a:srgbClr val="0070C0"/>
                </a:solidFill>
                <a:latin typeface="ＭＳ Ｐゴシック" panose="020B0600070205080204" pitchFamily="50" charset="-128"/>
                <a:ea typeface="ＭＳ Ｐゴシック" panose="020B0600070205080204" pitchFamily="50" charset="-128"/>
              </a:rPr>
              <a:t>NPO</a:t>
            </a:r>
            <a:r>
              <a:rPr kumimoji="1" lang="ja-JP" altLang="en-US" sz="1000" dirty="0">
                <a:solidFill>
                  <a:srgbClr val="0070C0"/>
                </a:solidFill>
                <a:latin typeface="ＭＳ Ｐゴシック" panose="020B0600070205080204" pitchFamily="50" charset="-128"/>
                <a:ea typeface="ＭＳ Ｐゴシック" panose="020B0600070205080204" pitchFamily="50" charset="-128"/>
              </a:rPr>
              <a:t>など既存の組織を活用から　</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　スタートする</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・活動の経験をもとに中間支援組織のあり方を検討する</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②モデル地点を早急に発掘し、支援活動の具体化を図る</a:t>
            </a:r>
          </a:p>
        </p:txBody>
      </p:sp>
      <p:sp>
        <p:nvSpPr>
          <p:cNvPr id="20" name="テキスト ボックス 19">
            <a:extLst>
              <a:ext uri="{FF2B5EF4-FFF2-40B4-BE49-F238E27FC236}">
                <a16:creationId xmlns:a16="http://schemas.microsoft.com/office/drawing/2014/main" id="{DB7AD036-C35A-D94F-3E08-74CAB9AD74E3}"/>
              </a:ext>
            </a:extLst>
          </p:cNvPr>
          <p:cNvSpPr txBox="1"/>
          <p:nvPr/>
        </p:nvSpPr>
        <p:spPr>
          <a:xfrm>
            <a:off x="4913950" y="1295194"/>
            <a:ext cx="4429173" cy="769441"/>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①地域のための小水力発電を推進するためのモデル地点を早急に定　</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め、モデル事業を構築する</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②モデル事業の開発過程や課題を定期的に、自治体等に情報発信し　</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開発につなげ、事例を共有する</a:t>
            </a:r>
          </a:p>
        </p:txBody>
      </p:sp>
      <p:sp>
        <p:nvSpPr>
          <p:cNvPr id="21" name="正方形/長方形 20">
            <a:extLst>
              <a:ext uri="{FF2B5EF4-FFF2-40B4-BE49-F238E27FC236}">
                <a16:creationId xmlns:a16="http://schemas.microsoft.com/office/drawing/2014/main" id="{EC3A6FCD-3B0F-0557-39EA-40C04CAFF5E1}"/>
              </a:ext>
            </a:extLst>
          </p:cNvPr>
          <p:cNvSpPr/>
          <p:nvPr/>
        </p:nvSpPr>
        <p:spPr>
          <a:xfrm>
            <a:off x="4899501" y="2581278"/>
            <a:ext cx="4619517" cy="786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22" name="コンテンツ プレースホルダー 4">
            <a:extLst>
              <a:ext uri="{FF2B5EF4-FFF2-40B4-BE49-F238E27FC236}">
                <a16:creationId xmlns:a16="http://schemas.microsoft.com/office/drawing/2014/main" id="{9D67ADD2-D197-717A-15B3-24399B872634}"/>
              </a:ext>
            </a:extLst>
          </p:cNvPr>
          <p:cNvSpPr txBox="1">
            <a:spLocks/>
          </p:cNvSpPr>
          <p:nvPr/>
        </p:nvSpPr>
        <p:spPr>
          <a:xfrm>
            <a:off x="4913950" y="2419651"/>
            <a:ext cx="4619548" cy="253917"/>
          </a:xfrm>
          <a:prstGeom prst="rect">
            <a:avLst/>
          </a:prstGeom>
          <a:solidFill>
            <a:srgbClr val="C00000"/>
          </a:solidFill>
          <a:ln w="19050">
            <a:noFill/>
          </a:ln>
        </p:spPr>
        <p:txBody>
          <a:bodyPr vert="horz" wrap="none"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None/>
            </a:pPr>
            <a:r>
              <a:rPr lang="en-US" altLang="ja-JP" sz="1200" dirty="0">
                <a:solidFill>
                  <a:schemeClr val="bg1"/>
                </a:solidFill>
                <a:latin typeface="ＭＳ Ｐゴシック" panose="020B0600070205080204" pitchFamily="50" charset="-128"/>
                <a:ea typeface="ＭＳ Ｐゴシック" panose="020B0600070205080204" pitchFamily="50" charset="-128"/>
              </a:rPr>
              <a:t>(</a:t>
            </a:r>
            <a:r>
              <a:rPr lang="ja-JP" altLang="en-US" sz="1200">
                <a:solidFill>
                  <a:schemeClr val="bg1"/>
                </a:solidFill>
                <a:latin typeface="ＭＳ Ｐゴシック" panose="020B0600070205080204" pitchFamily="50" charset="-128"/>
                <a:ea typeface="ＭＳ Ｐゴシック" panose="020B0600070205080204" pitchFamily="50" charset="-128"/>
              </a:rPr>
              <a:t>９</a:t>
            </a:r>
            <a:r>
              <a:rPr lang="en-US" altLang="ja-JP" sz="1200" dirty="0">
                <a:solidFill>
                  <a:schemeClr val="bg1"/>
                </a:solidFill>
                <a:latin typeface="ＭＳ Ｐゴシック" panose="020B0600070205080204" pitchFamily="50" charset="-128"/>
                <a:ea typeface="ＭＳ Ｐゴシック" panose="020B0600070205080204" pitchFamily="50" charset="-128"/>
              </a:rPr>
              <a:t>) </a:t>
            </a:r>
            <a:r>
              <a:rPr lang="ja-JP" altLang="en-US" sz="1200">
                <a:solidFill>
                  <a:schemeClr val="bg1"/>
                </a:solidFill>
                <a:latin typeface="ＭＳ Ｐゴシック" panose="020B0600070205080204" pitchFamily="50" charset="-128"/>
                <a:ea typeface="ＭＳ Ｐゴシック" panose="020B0600070205080204" pitchFamily="50" charset="-128"/>
              </a:rPr>
              <a:t>地域分散型エネルギー自給体制の構築</a:t>
            </a:r>
            <a:endParaRPr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75C013B3-1788-DFA6-BE25-8D8DBFAAD7F8}"/>
              </a:ext>
            </a:extLst>
          </p:cNvPr>
          <p:cNvSpPr txBox="1"/>
          <p:nvPr/>
        </p:nvSpPr>
        <p:spPr>
          <a:xfrm>
            <a:off x="5041615" y="2717229"/>
            <a:ext cx="4491884" cy="430887"/>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マイクログリッドの実装を目指したモデル事業に積極的に取り組むなど、地域分散型エネルギー自給体制を構築する</a:t>
            </a:r>
          </a:p>
        </p:txBody>
      </p:sp>
      <p:sp>
        <p:nvSpPr>
          <p:cNvPr id="24" name="コンテンツ プレースホルダー 4">
            <a:extLst>
              <a:ext uri="{FF2B5EF4-FFF2-40B4-BE49-F238E27FC236}">
                <a16:creationId xmlns:a16="http://schemas.microsoft.com/office/drawing/2014/main" id="{74A93AAD-D018-DB14-55ED-53F3D808B313}"/>
              </a:ext>
            </a:extLst>
          </p:cNvPr>
          <p:cNvSpPr txBox="1">
            <a:spLocks/>
          </p:cNvSpPr>
          <p:nvPr/>
        </p:nvSpPr>
        <p:spPr>
          <a:xfrm>
            <a:off x="4913981" y="3625045"/>
            <a:ext cx="4619517" cy="253917"/>
          </a:xfrm>
          <a:prstGeom prst="rect">
            <a:avLst/>
          </a:prstGeom>
          <a:solidFill>
            <a:srgbClr val="C00000"/>
          </a:solidFill>
          <a:ln w="19050">
            <a:noFill/>
          </a:ln>
        </p:spPr>
        <p:txBody>
          <a:bodyPr vert="horz" wrap="none"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None/>
            </a:pPr>
            <a:r>
              <a:rPr lang="en-US" altLang="ja-JP" sz="1200" dirty="0">
                <a:solidFill>
                  <a:schemeClr val="bg1"/>
                </a:solidFill>
                <a:latin typeface="ＭＳ Ｐゴシック" panose="020B0600070205080204" pitchFamily="50" charset="-128"/>
                <a:ea typeface="ＭＳ Ｐゴシック" panose="020B0600070205080204" pitchFamily="50" charset="-128"/>
              </a:rPr>
              <a:t>(10) </a:t>
            </a:r>
            <a:r>
              <a:rPr lang="ja-JP" altLang="en-US" sz="1200" dirty="0">
                <a:solidFill>
                  <a:schemeClr val="bg1"/>
                </a:solidFill>
                <a:latin typeface="ＭＳ Ｐゴシック" panose="020B0600070205080204" pitchFamily="50" charset="-128"/>
                <a:ea typeface="ＭＳ Ｐゴシック" panose="020B0600070205080204" pitchFamily="50" charset="-128"/>
              </a:rPr>
              <a:t>国の基本政策・計画における小水力発電の明確化</a:t>
            </a:r>
          </a:p>
        </p:txBody>
      </p:sp>
      <p:sp>
        <p:nvSpPr>
          <p:cNvPr id="27" name="テキスト ボックス 26">
            <a:extLst>
              <a:ext uri="{FF2B5EF4-FFF2-40B4-BE49-F238E27FC236}">
                <a16:creationId xmlns:a16="http://schemas.microsoft.com/office/drawing/2014/main" id="{90E93120-E764-4C3E-C23E-CF8F25F2EE9C}"/>
              </a:ext>
            </a:extLst>
          </p:cNvPr>
          <p:cNvSpPr txBox="1"/>
          <p:nvPr/>
        </p:nvSpPr>
        <p:spPr>
          <a:xfrm>
            <a:off x="4953000" y="3923464"/>
            <a:ext cx="4559932" cy="2100575"/>
          </a:xfrm>
          <a:prstGeom prst="rect">
            <a:avLst/>
          </a:prstGeom>
          <a:noFill/>
        </p:spPr>
        <p:txBody>
          <a:bodyPr wrap="square" rtlCol="0">
            <a:spAutoFit/>
          </a:bodyPr>
          <a:lstStyle/>
          <a:p>
            <a:r>
              <a:rPr kumimoji="1" lang="ja-JP" altLang="en-US" sz="1050" dirty="0">
                <a:latin typeface="ＭＳ Ｐゴシック" panose="020B0600070205080204" pitchFamily="50" charset="-128"/>
                <a:ea typeface="ＭＳ Ｐゴシック" panose="020B0600070205080204" pitchFamily="50" charset="-128"/>
              </a:rPr>
              <a:t>①</a:t>
            </a: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エネルギー基本計画</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・「中小水力発電」の言及あり　▶　小水力発電の位置付けの明確化を図ること</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② デジタル田園都市国家戦略、</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③ 国土強靱化基本計画</a:t>
            </a: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・小水力発電の言及なし ▶ 地域主導による小水力発電の導入を位置付けること</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④</a:t>
            </a:r>
            <a:r>
              <a:rPr kumimoji="1" lang="zh-CN" altLang="en-US" sz="1050" dirty="0">
                <a:latin typeface="ＭＳ Ｐゴシック" panose="020B0600070205080204" pitchFamily="50" charset="-128"/>
                <a:ea typeface="ＭＳ Ｐゴシック" panose="020B0600070205080204" pitchFamily="50" charset="-128"/>
              </a:rPr>
              <a:t> 国土形成計画（</a:t>
            </a:r>
            <a:r>
              <a:rPr kumimoji="1" lang="ja-JP" altLang="en-US" sz="1050" dirty="0">
                <a:latin typeface="ＭＳ Ｐゴシック" panose="020B0600070205080204" pitchFamily="50" charset="-128"/>
                <a:ea typeface="ＭＳ Ｐゴシック" panose="020B0600070205080204" pitchFamily="50" charset="-128"/>
              </a:rPr>
              <a:t>全国</a:t>
            </a:r>
            <a:r>
              <a:rPr kumimoji="1" lang="zh-CN" altLang="en-US" sz="1050" dirty="0">
                <a:latin typeface="ＭＳ Ｐゴシック" panose="020B0600070205080204" pitchFamily="50" charset="-128"/>
                <a:ea typeface="ＭＳ Ｐゴシック" panose="020B0600070205080204" pitchFamily="50" charset="-128"/>
              </a:rPr>
              <a:t>計画）</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・「中小水力」「活用推進」の言及あり　▶　小水力発電の位置付けの明確化を図る　</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r>
              <a:rPr kumimoji="1" lang="ja-JP" altLang="en-US" sz="1000" dirty="0">
                <a:solidFill>
                  <a:srgbClr val="0070C0"/>
                </a:solidFill>
                <a:latin typeface="ＭＳ Ｐゴシック" panose="020B0600070205080204" pitchFamily="50" charset="-128"/>
                <a:ea typeface="ＭＳ Ｐゴシック" panose="020B0600070205080204" pitchFamily="50" charset="-128"/>
              </a:rPr>
              <a:t>　こと</a:t>
            </a:r>
            <a:endParaRPr kumimoji="1" lang="en-US" altLang="ja-JP" sz="1000" dirty="0">
              <a:solidFill>
                <a:srgbClr val="0070C0"/>
              </a:solidFill>
              <a:latin typeface="ＭＳ Ｐゴシック" panose="020B0600070205080204" pitchFamily="50" charset="-128"/>
              <a:ea typeface="ＭＳ Ｐゴシック" panose="020B0600070205080204" pitchFamily="50" charset="-128"/>
            </a:endParaRPr>
          </a:p>
          <a:p>
            <a:endParaRPr kumimoji="1" lang="ja-JP" altLang="en-US" sz="1000" dirty="0">
              <a:solidFill>
                <a:srgbClr val="0070C0"/>
              </a:solidFill>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楕円 3">
            <a:extLst>
              <a:ext uri="{FF2B5EF4-FFF2-40B4-BE49-F238E27FC236}">
                <a16:creationId xmlns:a16="http://schemas.microsoft.com/office/drawing/2014/main" id="{18C53901-9421-7039-089A-1EBBDD2F33CA}"/>
              </a:ext>
            </a:extLst>
          </p:cNvPr>
          <p:cNvSpPr/>
          <p:nvPr/>
        </p:nvSpPr>
        <p:spPr>
          <a:xfrm>
            <a:off x="4801456" y="6267180"/>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b="1" dirty="0"/>
          </a:p>
        </p:txBody>
      </p:sp>
      <p:sp>
        <p:nvSpPr>
          <p:cNvPr id="8" name="テキスト ボックス 7">
            <a:extLst>
              <a:ext uri="{FF2B5EF4-FFF2-40B4-BE49-F238E27FC236}">
                <a16:creationId xmlns:a16="http://schemas.microsoft.com/office/drawing/2014/main" id="{BF414340-0D0C-C54E-2532-2EB9AD64951E}"/>
              </a:ext>
            </a:extLst>
          </p:cNvPr>
          <p:cNvSpPr txBox="1"/>
          <p:nvPr/>
        </p:nvSpPr>
        <p:spPr>
          <a:xfrm>
            <a:off x="4741955" y="6200935"/>
            <a:ext cx="599319" cy="369332"/>
          </a:xfrm>
          <a:prstGeom prst="rect">
            <a:avLst/>
          </a:prstGeom>
          <a:noFill/>
        </p:spPr>
        <p:txBody>
          <a:bodyPr wrap="square" rtlCol="0">
            <a:spAutoFit/>
          </a:bodyPr>
          <a:lstStyle/>
          <a:p>
            <a:r>
              <a:rPr kumimoji="1" lang="en-US" altLang="ja-JP" dirty="0">
                <a:solidFill>
                  <a:schemeClr val="bg1"/>
                </a:solidFill>
                <a:latin typeface="ＭＳ Ｐゴシック" panose="020B0600070205080204" pitchFamily="50" charset="-128"/>
                <a:ea typeface="ＭＳ Ｐゴシック" panose="020B0600070205080204" pitchFamily="50" charset="-128"/>
              </a:rPr>
              <a:t>12</a:t>
            </a:r>
          </a:p>
        </p:txBody>
      </p:sp>
    </p:spTree>
    <p:extLst>
      <p:ext uri="{BB962C8B-B14F-4D97-AF65-F5344CB8AC3E}">
        <p14:creationId xmlns:p14="http://schemas.microsoft.com/office/powerpoint/2010/main" val="21193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861270-09FD-8504-30EE-34BA15FF9FC3}"/>
              </a:ext>
            </a:extLst>
          </p:cNvPr>
          <p:cNvSpPr>
            <a:spLocks noGrp="1"/>
          </p:cNvSpPr>
          <p:nvPr>
            <p:ph type="title"/>
          </p:nvPr>
        </p:nvSpPr>
        <p:spPr>
          <a:xfrm>
            <a:off x="681038" y="365128"/>
            <a:ext cx="8543925" cy="1080614"/>
          </a:xfrm>
        </p:spPr>
        <p:txBody>
          <a:bodyPr>
            <a:normAutofit/>
          </a:bodyPr>
          <a:lstStyle/>
          <a:p>
            <a:pPr algn="ctr"/>
            <a:r>
              <a:rPr kumimoji="1" lang="ja-JP" altLang="en-US" sz="2400" dirty="0">
                <a:latin typeface="ＭＳ Ｐゴシック" panose="020B0600070205080204" pitchFamily="50" charset="-128"/>
                <a:ea typeface="ＭＳ Ｐゴシック" panose="020B0600070205080204" pitchFamily="50" charset="-128"/>
              </a:rPr>
              <a:t>地域のための小水力発電に関する研究会</a:t>
            </a:r>
            <a:br>
              <a:rPr kumimoji="1" lang="en-US" altLang="ja-JP" sz="2400" dirty="0">
                <a:latin typeface="ＭＳ Ｐゴシック" panose="020B0600070205080204" pitchFamily="50" charset="-128"/>
                <a:ea typeface="ＭＳ Ｐゴシック" panose="020B0600070205080204" pitchFamily="50" charset="-128"/>
              </a:rPr>
            </a:br>
            <a:br>
              <a:rPr kumimoji="1" lang="en-US" altLang="ja-JP" sz="2400" dirty="0">
                <a:latin typeface="ＭＳ Ｐゴシック" panose="020B0600070205080204" pitchFamily="50" charset="-128"/>
                <a:ea typeface="ＭＳ Ｐゴシック" panose="020B0600070205080204" pitchFamily="50" charset="-128"/>
              </a:rPr>
            </a:br>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1600" dirty="0">
                <a:latin typeface="ＭＳ Ｐゴシック" panose="020B0600070205080204" pitchFamily="50" charset="-128"/>
                <a:ea typeface="ＭＳ Ｐゴシック" panose="020B0600070205080204" pitchFamily="50" charset="-128"/>
              </a:rPr>
              <a:t>令和</a:t>
            </a:r>
            <a:r>
              <a:rPr kumimoji="1" lang="en-US" altLang="ja-JP" sz="1600" dirty="0">
                <a:latin typeface="ＭＳ Ｐゴシック" panose="020B0600070205080204" pitchFamily="50" charset="-128"/>
                <a:ea typeface="ＭＳ Ｐゴシック" panose="020B0600070205080204" pitchFamily="50" charset="-128"/>
              </a:rPr>
              <a:t>5</a:t>
            </a:r>
            <a:r>
              <a:rPr kumimoji="1" lang="ja-JP" altLang="en-US" sz="1600" dirty="0">
                <a:latin typeface="ＭＳ Ｐゴシック" panose="020B0600070205080204" pitchFamily="50" charset="-128"/>
                <a:ea typeface="ＭＳ Ｐゴシック" panose="020B0600070205080204" pitchFamily="50" charset="-128"/>
              </a:rPr>
              <a:t>年</a:t>
            </a:r>
            <a:r>
              <a:rPr kumimoji="1" lang="en-US" altLang="ja-JP" sz="1600" dirty="0">
                <a:latin typeface="ＭＳ Ｐゴシック" panose="020B0600070205080204" pitchFamily="50" charset="-128"/>
                <a:ea typeface="ＭＳ Ｐゴシック" panose="020B0600070205080204" pitchFamily="50" charset="-128"/>
              </a:rPr>
              <a:t>4</a:t>
            </a:r>
            <a:r>
              <a:rPr kumimoji="1" lang="ja-JP" altLang="en-US" sz="1600" dirty="0">
                <a:latin typeface="ＭＳ Ｐゴシック" panose="020B0600070205080204" pitchFamily="50" charset="-128"/>
                <a:ea typeface="ＭＳ Ｐゴシック" panose="020B0600070205080204" pitchFamily="50" charset="-128"/>
              </a:rPr>
              <a:t>月設置</a:t>
            </a:r>
          </a:p>
        </p:txBody>
      </p:sp>
      <p:sp>
        <p:nvSpPr>
          <p:cNvPr id="3" name="コンテンツ プレースホルダー 2">
            <a:extLst>
              <a:ext uri="{FF2B5EF4-FFF2-40B4-BE49-F238E27FC236}">
                <a16:creationId xmlns:a16="http://schemas.microsoft.com/office/drawing/2014/main" id="{920FFB6B-19B0-B3A7-2FC2-DCB2C26E9D76}"/>
              </a:ext>
            </a:extLst>
          </p:cNvPr>
          <p:cNvSpPr>
            <a:spLocks noGrp="1"/>
          </p:cNvSpPr>
          <p:nvPr>
            <p:ph idx="1"/>
          </p:nvPr>
        </p:nvSpPr>
        <p:spPr>
          <a:xfrm>
            <a:off x="681037" y="1576243"/>
            <a:ext cx="8543925" cy="4351338"/>
          </a:xfrm>
          <a:ln w="12700">
            <a:solidFill>
              <a:schemeClr val="tx1"/>
            </a:solidFill>
          </a:ln>
        </p:spPr>
        <p:txBody>
          <a:bodyPr>
            <a:normAutofit fontScale="70000" lnSpcReduction="20000"/>
          </a:bodyPr>
          <a:lstStyle/>
          <a:p>
            <a:pPr marL="0" indent="0">
              <a:buNone/>
            </a:pPr>
            <a:endParaRPr kumimoji="1" lang="en-US" altLang="ja-JP" dirty="0"/>
          </a:p>
          <a:p>
            <a:pPr marL="0" indent="0">
              <a:buNone/>
            </a:pPr>
            <a:r>
              <a:rPr kumimoji="1" lang="ja-JP" altLang="en-US" dirty="0"/>
              <a:t>　　</a:t>
            </a:r>
            <a:r>
              <a:rPr lang="ja-JP" altLang="en-US" dirty="0"/>
              <a:t> </a:t>
            </a:r>
            <a:r>
              <a:rPr kumimoji="1" lang="ja-JP" altLang="en-US" sz="2200" dirty="0"/>
              <a:t>立命館大学 総合科学技術研究機構</a:t>
            </a:r>
          </a:p>
          <a:p>
            <a:pPr marL="0" indent="0">
              <a:buNone/>
            </a:pPr>
            <a:r>
              <a:rPr kumimoji="1" lang="ja-JP" altLang="en-US" sz="2200" dirty="0"/>
              <a:t>　　　特定非営利活動法人水力開発研究所（</a:t>
            </a:r>
            <a:r>
              <a:rPr kumimoji="1" lang="en-US" altLang="ja-JP" sz="2200" dirty="0"/>
              <a:t>HDRI</a:t>
            </a:r>
            <a:r>
              <a:rPr kumimoji="1" lang="ja-JP" altLang="en-US" sz="2200" dirty="0"/>
              <a:t>）代表理事</a:t>
            </a:r>
          </a:p>
          <a:p>
            <a:pPr marL="0" indent="0">
              <a:buNone/>
            </a:pPr>
            <a:r>
              <a:rPr kumimoji="1" lang="ja-JP" altLang="en-US" sz="2200" dirty="0"/>
              <a:t>　　　　　　　　　　　　　　　　　　　　　　　　　　　　　　　井上　素行　氏（座長）</a:t>
            </a:r>
          </a:p>
          <a:p>
            <a:pPr marL="0" indent="0">
              <a:buNone/>
            </a:pPr>
            <a:r>
              <a:rPr kumimoji="1" lang="ja-JP" altLang="en-US" sz="2200" dirty="0"/>
              <a:t>　　　一般財団法人電力中央研究所 名誉研究アドバイザー</a:t>
            </a:r>
          </a:p>
          <a:p>
            <a:pPr marL="0" indent="0">
              <a:buNone/>
            </a:pPr>
            <a:r>
              <a:rPr kumimoji="1" lang="ja-JP" altLang="en-US" sz="2200" dirty="0"/>
              <a:t>　　　特定非営利活動法人水力開発研究所　副代表理事　　　　　　宮永　洋一　氏</a:t>
            </a:r>
          </a:p>
          <a:p>
            <a:pPr marL="0" indent="0">
              <a:buNone/>
            </a:pPr>
            <a:r>
              <a:rPr kumimoji="1" lang="ja-JP" altLang="en-US" sz="2200" dirty="0"/>
              <a:t>　  　</a:t>
            </a:r>
            <a:endParaRPr kumimoji="1" lang="en-US" altLang="ja-JP" sz="2200" dirty="0"/>
          </a:p>
          <a:p>
            <a:pPr marL="0" indent="0">
              <a:buNone/>
            </a:pPr>
            <a:r>
              <a:rPr lang="ja-JP" altLang="en-US" sz="2200" dirty="0"/>
              <a:t>　　　</a:t>
            </a:r>
            <a:r>
              <a:rPr kumimoji="1" lang="ja-JP" altLang="en-US" sz="2200" dirty="0"/>
              <a:t>京都大学防災研究所水資源環境研究センター長・教授</a:t>
            </a:r>
          </a:p>
          <a:p>
            <a:pPr marL="0" indent="0">
              <a:buNone/>
            </a:pPr>
            <a:r>
              <a:rPr kumimoji="1" lang="ja-JP" altLang="en-US" sz="2200" dirty="0"/>
              <a:t>　　　特定非営利活動法人水力開発研究所　理事　　　　　　　　　角　　哲也　氏</a:t>
            </a:r>
            <a:endParaRPr kumimoji="1" lang="en-US" altLang="ja-JP" sz="2200" dirty="0"/>
          </a:p>
          <a:p>
            <a:pPr marL="0" indent="0">
              <a:buNone/>
            </a:pPr>
            <a:r>
              <a:rPr kumimoji="1" lang="ja-JP" altLang="en-US" sz="2200" dirty="0"/>
              <a:t>　</a:t>
            </a:r>
          </a:p>
          <a:p>
            <a:pPr marL="0" indent="0">
              <a:buNone/>
            </a:pPr>
            <a:r>
              <a:rPr kumimoji="1" lang="ja-JP" altLang="en-US" sz="2200" dirty="0"/>
              <a:t>　　　中国高圧コンクリート工業株式会社取締役社長</a:t>
            </a:r>
          </a:p>
          <a:p>
            <a:pPr marL="0" indent="0">
              <a:buNone/>
            </a:pPr>
            <a:r>
              <a:rPr kumimoji="1" lang="ja-JP" altLang="en-US" sz="2200" dirty="0"/>
              <a:t>　　　特定非営利活動法人水力開発研究所　理事　　　　　　　　　吉岡　一郎　氏　　</a:t>
            </a:r>
          </a:p>
          <a:p>
            <a:pPr marL="0" indent="0">
              <a:buNone/>
            </a:pPr>
            <a:endParaRPr kumimoji="1" lang="ja-JP" altLang="en-US" sz="2200" dirty="0"/>
          </a:p>
          <a:p>
            <a:pPr marL="0" indent="0">
              <a:buNone/>
            </a:pPr>
            <a:r>
              <a:rPr kumimoji="1" lang="ja-JP" altLang="en-US" sz="2200" dirty="0"/>
              <a:t>　　　事業構想大学院大学教授　　　　　　　　　　　　　　　　　重藤　さわ子氏</a:t>
            </a:r>
          </a:p>
          <a:p>
            <a:pPr marL="0" indent="0">
              <a:buNone/>
            </a:pPr>
            <a:endParaRPr kumimoji="1" lang="ja-JP" altLang="en-US" dirty="0"/>
          </a:p>
          <a:p>
            <a:pPr marL="0" indent="0">
              <a:buNone/>
            </a:pPr>
            <a:endParaRPr kumimoji="1" lang="ja-JP" altLang="en-US" dirty="0"/>
          </a:p>
        </p:txBody>
      </p:sp>
      <p:sp>
        <p:nvSpPr>
          <p:cNvPr id="5" name="楕円 4">
            <a:extLst>
              <a:ext uri="{FF2B5EF4-FFF2-40B4-BE49-F238E27FC236}">
                <a16:creationId xmlns:a16="http://schemas.microsoft.com/office/drawing/2014/main" id="{DE8C5445-6F66-06A0-36D5-05B624D1E43D}"/>
              </a:ext>
            </a:extLst>
          </p:cNvPr>
          <p:cNvSpPr/>
          <p:nvPr/>
        </p:nvSpPr>
        <p:spPr>
          <a:xfrm>
            <a:off x="4801456" y="6189785"/>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b="1" dirty="0"/>
              <a:t>１</a:t>
            </a:r>
          </a:p>
        </p:txBody>
      </p:sp>
    </p:spTree>
    <p:extLst>
      <p:ext uri="{BB962C8B-B14F-4D97-AF65-F5344CB8AC3E}">
        <p14:creationId xmlns:p14="http://schemas.microsoft.com/office/powerpoint/2010/main" val="108775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4A9878-67F9-4462-D8DB-B94B4CA21B8C}"/>
              </a:ext>
            </a:extLst>
          </p:cNvPr>
          <p:cNvSpPr>
            <a:spLocks noGrp="1"/>
          </p:cNvSpPr>
          <p:nvPr>
            <p:ph type="title"/>
          </p:nvPr>
        </p:nvSpPr>
        <p:spPr>
          <a:xfrm>
            <a:off x="681038" y="365128"/>
            <a:ext cx="8543925" cy="840218"/>
          </a:xfrm>
        </p:spPr>
        <p:txBody>
          <a:bodyPr>
            <a:normAutofit/>
          </a:bodyPr>
          <a:lstStyle/>
          <a:p>
            <a:pPr algn="ctr"/>
            <a:r>
              <a:rPr kumimoji="1" lang="en-US" altLang="ja-JP" sz="2400" b="1" dirty="0">
                <a:latin typeface="ＭＳ Ｐ明朝" panose="02020600040205080304" pitchFamily="18" charset="-128"/>
                <a:ea typeface="ＭＳ Ｐ明朝" panose="02020600040205080304" pitchFamily="18" charset="-128"/>
              </a:rPr>
              <a:t>&lt;&lt;</a:t>
            </a:r>
            <a:r>
              <a:rPr kumimoji="1" lang="ja-JP" altLang="en-US" sz="2400" b="1" dirty="0">
                <a:latin typeface="ＭＳ Ｐ明朝" panose="02020600040205080304" pitchFamily="18" charset="-128"/>
                <a:ea typeface="ＭＳ Ｐ明朝" panose="02020600040205080304" pitchFamily="18" charset="-128"/>
              </a:rPr>
              <a:t>　報告書の構成　</a:t>
            </a:r>
            <a:r>
              <a:rPr kumimoji="1" lang="en-US" altLang="ja-JP" sz="2400" b="1" dirty="0">
                <a:latin typeface="ＭＳ Ｐ明朝" panose="02020600040205080304" pitchFamily="18" charset="-128"/>
                <a:ea typeface="ＭＳ Ｐ明朝" panose="02020600040205080304" pitchFamily="18" charset="-128"/>
              </a:rPr>
              <a:t>&gt;&gt;</a:t>
            </a:r>
            <a:endParaRPr kumimoji="1" lang="ja-JP" altLang="en-US" sz="2400" b="1" dirty="0">
              <a:latin typeface="ＭＳ Ｐ明朝" panose="02020600040205080304" pitchFamily="18" charset="-128"/>
              <a:ea typeface="ＭＳ Ｐ明朝" panose="02020600040205080304" pitchFamily="18" charset="-128"/>
            </a:endParaRPr>
          </a:p>
        </p:txBody>
      </p:sp>
      <p:sp>
        <p:nvSpPr>
          <p:cNvPr id="3" name="コンテンツ プレースホルダー 2">
            <a:extLst>
              <a:ext uri="{FF2B5EF4-FFF2-40B4-BE49-F238E27FC236}">
                <a16:creationId xmlns:a16="http://schemas.microsoft.com/office/drawing/2014/main" id="{DABCCA8F-5269-B398-BCEE-B03433CB87E7}"/>
              </a:ext>
            </a:extLst>
          </p:cNvPr>
          <p:cNvSpPr>
            <a:spLocks noGrp="1"/>
          </p:cNvSpPr>
          <p:nvPr>
            <p:ph idx="1"/>
          </p:nvPr>
        </p:nvSpPr>
        <p:spPr>
          <a:xfrm>
            <a:off x="2066818" y="1145772"/>
            <a:ext cx="6437102" cy="4131000"/>
          </a:xfrm>
          <a:solidFill>
            <a:schemeClr val="accent5">
              <a:lumMod val="20000"/>
              <a:lumOff val="80000"/>
            </a:schemeClr>
          </a:solidFill>
          <a:ln w="12700">
            <a:noFill/>
          </a:ln>
        </p:spPr>
        <p:txBody>
          <a:bodyPr>
            <a:normAutofit/>
          </a:bodyPr>
          <a:lstStyle/>
          <a:p>
            <a:pPr marL="0" indent="0">
              <a:lnSpc>
                <a:spcPts val="2400"/>
              </a:lnSpc>
              <a:buNone/>
            </a:pPr>
            <a:endParaRPr kumimoji="1" lang="en-US" altLang="ja-JP" sz="2400" dirty="0"/>
          </a:p>
          <a:p>
            <a:pPr marL="0" indent="0">
              <a:lnSpc>
                <a:spcPts val="2000"/>
              </a:lnSpc>
              <a:buNone/>
            </a:pPr>
            <a:r>
              <a:rPr kumimoji="1" lang="ja-JP" altLang="en-US" sz="2300" dirty="0">
                <a:latin typeface="ＭＳ Ｐゴシック" panose="020B0600070205080204" pitchFamily="50" charset="-128"/>
                <a:ea typeface="ＭＳ Ｐゴシック" panose="020B0600070205080204" pitchFamily="50" charset="-128"/>
              </a:rPr>
              <a:t>　</a:t>
            </a:r>
            <a:r>
              <a:rPr kumimoji="1" lang="en-US" altLang="ja-JP" sz="2000" dirty="0">
                <a:latin typeface="ＭＳ Ｐゴシック" panose="020B0600070205080204" pitchFamily="50" charset="-128"/>
                <a:ea typeface="ＭＳ Ｐゴシック" panose="020B0600070205080204" pitchFamily="50" charset="-128"/>
              </a:rPr>
              <a:t>Ⅰ.</a:t>
            </a:r>
            <a:r>
              <a:rPr kumimoji="1" lang="ja-JP" altLang="en-US" sz="2000" dirty="0">
                <a:latin typeface="ＭＳ Ｐゴシック" panose="020B0600070205080204" pitchFamily="50" charset="-128"/>
                <a:ea typeface="ＭＳ Ｐゴシック" panose="020B0600070205080204" pitchFamily="50" charset="-128"/>
              </a:rPr>
              <a:t>水力発電の価値</a:t>
            </a: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000"/>
              </a:lnSpc>
              <a:buNone/>
            </a:pP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000"/>
              </a:lnSpc>
              <a:buNone/>
            </a:pPr>
            <a:r>
              <a:rPr kumimoji="1" lang="ja-JP" altLang="en-US" sz="2000" dirty="0">
                <a:latin typeface="ＭＳ Ｐゴシック" panose="020B0600070205080204" pitchFamily="50" charset="-128"/>
                <a:ea typeface="ＭＳ Ｐゴシック" panose="020B0600070205080204" pitchFamily="50" charset="-128"/>
              </a:rPr>
              <a:t>　</a:t>
            </a:r>
            <a:r>
              <a:rPr kumimoji="1" lang="en-US" altLang="ja-JP" sz="2000" dirty="0">
                <a:latin typeface="ＭＳ Ｐゴシック" panose="020B0600070205080204" pitchFamily="50" charset="-128"/>
                <a:ea typeface="ＭＳ Ｐゴシック" panose="020B0600070205080204" pitchFamily="50" charset="-128"/>
              </a:rPr>
              <a:t>Ⅱ.</a:t>
            </a:r>
            <a:r>
              <a:rPr kumimoji="1" lang="ja-JP" altLang="en-US" sz="2000" dirty="0">
                <a:latin typeface="ＭＳ Ｐゴシック" panose="020B0600070205080204" pitchFamily="50" charset="-128"/>
                <a:ea typeface="ＭＳ Ｐゴシック" panose="020B0600070205080204" pitchFamily="50" charset="-128"/>
              </a:rPr>
              <a:t>水力発電の課題</a:t>
            </a: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000"/>
              </a:lnSpc>
              <a:buNone/>
            </a:pP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000"/>
              </a:lnSpc>
              <a:buNone/>
            </a:pPr>
            <a:r>
              <a:rPr kumimoji="1" lang="ja-JP" altLang="en-US" sz="2000" dirty="0">
                <a:latin typeface="ＭＳ Ｐゴシック" panose="020B0600070205080204" pitchFamily="50" charset="-128"/>
                <a:ea typeface="ＭＳ Ｐゴシック" panose="020B0600070205080204" pitchFamily="50" charset="-128"/>
              </a:rPr>
              <a:t>　</a:t>
            </a:r>
            <a:r>
              <a:rPr kumimoji="1" lang="en-US" altLang="ja-JP" sz="2000" dirty="0">
                <a:latin typeface="ＭＳ Ｐゴシック" panose="020B0600070205080204" pitchFamily="50" charset="-128"/>
                <a:ea typeface="ＭＳ Ｐゴシック" panose="020B0600070205080204" pitchFamily="50" charset="-128"/>
              </a:rPr>
              <a:t>Ⅲ.</a:t>
            </a:r>
            <a:r>
              <a:rPr kumimoji="1" lang="ja-JP" altLang="en-US" sz="2000" dirty="0">
                <a:latin typeface="ＭＳ Ｐゴシック" panose="020B0600070205080204" pitchFamily="50" charset="-128"/>
                <a:ea typeface="ＭＳ Ｐゴシック" panose="020B0600070205080204" pitchFamily="50" charset="-128"/>
              </a:rPr>
              <a:t>地域を取り巻く状況</a:t>
            </a: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000"/>
              </a:lnSpc>
              <a:buNone/>
            </a:pP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000"/>
              </a:lnSpc>
              <a:buNone/>
            </a:pPr>
            <a:r>
              <a:rPr kumimoji="1" lang="ja-JP" altLang="en-US" sz="2000" dirty="0">
                <a:latin typeface="ＭＳ Ｐゴシック" panose="020B0600070205080204" pitchFamily="50" charset="-128"/>
                <a:ea typeface="ＭＳ Ｐゴシック" panose="020B0600070205080204" pitchFamily="50" charset="-128"/>
              </a:rPr>
              <a:t>　</a:t>
            </a:r>
            <a:r>
              <a:rPr kumimoji="1" lang="en-US" altLang="ja-JP" sz="2000" dirty="0">
                <a:latin typeface="ＭＳ Ｐゴシック" panose="020B0600070205080204" pitchFamily="50" charset="-128"/>
                <a:ea typeface="ＭＳ Ｐゴシック" panose="020B0600070205080204" pitchFamily="50" charset="-128"/>
              </a:rPr>
              <a:t>Ⅳ.</a:t>
            </a:r>
            <a:r>
              <a:rPr kumimoji="1" lang="ja-JP" altLang="en-US" sz="2000" dirty="0">
                <a:latin typeface="ＭＳ Ｐゴシック" panose="020B0600070205080204" pitchFamily="50" charset="-128"/>
                <a:ea typeface="ＭＳ Ｐゴシック" panose="020B0600070205080204" pitchFamily="50" charset="-128"/>
              </a:rPr>
              <a:t>今後の水力</a:t>
            </a:r>
            <a:r>
              <a:rPr lang="ja-JP" altLang="en-US" sz="2000" dirty="0">
                <a:latin typeface="ＭＳ Ｐゴシック" panose="020B0600070205080204" pitchFamily="50" charset="-128"/>
                <a:ea typeface="ＭＳ Ｐゴシック" panose="020B0600070205080204" pitchFamily="50" charset="-128"/>
              </a:rPr>
              <a:t>開発</a:t>
            </a:r>
            <a:r>
              <a:rPr kumimoji="1" lang="ja-JP" altLang="en-US" sz="2000" dirty="0">
                <a:latin typeface="ＭＳ Ｐゴシック" panose="020B0600070205080204" pitchFamily="50" charset="-128"/>
                <a:ea typeface="ＭＳ Ｐゴシック" panose="020B0600070205080204" pitchFamily="50" charset="-128"/>
              </a:rPr>
              <a:t>のあり方と目指すべき姿</a:t>
            </a: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000"/>
              </a:lnSpc>
              <a:buNone/>
            </a:pP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000"/>
              </a:lnSpc>
              <a:buNone/>
            </a:pPr>
            <a:r>
              <a:rPr kumimoji="1" lang="ja-JP" altLang="en-US" sz="2000" dirty="0">
                <a:latin typeface="ＭＳ Ｐゴシック" panose="020B0600070205080204" pitchFamily="50" charset="-128"/>
                <a:ea typeface="ＭＳ Ｐゴシック" panose="020B0600070205080204" pitchFamily="50" charset="-128"/>
              </a:rPr>
              <a:t>　</a:t>
            </a:r>
            <a:r>
              <a:rPr kumimoji="1" lang="en-US" altLang="ja-JP" sz="2000" dirty="0">
                <a:latin typeface="ＭＳ Ｐゴシック" panose="020B0600070205080204" pitchFamily="50" charset="-128"/>
                <a:ea typeface="ＭＳ Ｐゴシック" panose="020B0600070205080204" pitchFamily="50" charset="-128"/>
              </a:rPr>
              <a:t>Ⅴ.</a:t>
            </a:r>
            <a:r>
              <a:rPr kumimoji="1" lang="ja-JP" altLang="en-US" sz="2000" dirty="0">
                <a:latin typeface="ＭＳ Ｐゴシック" panose="020B0600070205080204" pitchFamily="50" charset="-128"/>
                <a:ea typeface="ＭＳ Ｐゴシック" panose="020B0600070205080204" pitchFamily="50" charset="-128"/>
              </a:rPr>
              <a:t>提言</a:t>
            </a:r>
            <a:endParaRPr kumimoji="1" lang="en-US" altLang="ja-JP" sz="2000" dirty="0">
              <a:latin typeface="ＭＳ Ｐゴシック" panose="020B0600070205080204" pitchFamily="50" charset="-128"/>
              <a:ea typeface="ＭＳ Ｐゴシック" panose="020B0600070205080204" pitchFamily="50" charset="-128"/>
            </a:endParaRPr>
          </a:p>
          <a:p>
            <a:pPr marL="0" indent="0">
              <a:lnSpc>
                <a:spcPts val="2400"/>
              </a:lnSpc>
              <a:buNone/>
            </a:pPr>
            <a:endParaRPr kumimoji="1" lang="ja-JP" altLang="en-US" sz="2400" dirty="0"/>
          </a:p>
        </p:txBody>
      </p:sp>
      <p:sp>
        <p:nvSpPr>
          <p:cNvPr id="4" name="楕円 3">
            <a:extLst>
              <a:ext uri="{FF2B5EF4-FFF2-40B4-BE49-F238E27FC236}">
                <a16:creationId xmlns:a16="http://schemas.microsoft.com/office/drawing/2014/main" id="{7CB4DE25-F61A-4FAE-F62D-4CEB341FFDFA}"/>
              </a:ext>
            </a:extLst>
          </p:cNvPr>
          <p:cNvSpPr/>
          <p:nvPr/>
        </p:nvSpPr>
        <p:spPr>
          <a:xfrm>
            <a:off x="4801456" y="6189785"/>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b="1" dirty="0"/>
              <a:t>２</a:t>
            </a:r>
          </a:p>
        </p:txBody>
      </p:sp>
    </p:spTree>
    <p:extLst>
      <p:ext uri="{BB962C8B-B14F-4D97-AF65-F5344CB8AC3E}">
        <p14:creationId xmlns:p14="http://schemas.microsoft.com/office/powerpoint/2010/main" val="251048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AACBF1DD-8A8F-6813-D716-2B6D2501D92B}"/>
              </a:ext>
            </a:extLst>
          </p:cNvPr>
          <p:cNvSpPr txBox="1">
            <a:spLocks/>
          </p:cNvSpPr>
          <p:nvPr/>
        </p:nvSpPr>
        <p:spPr>
          <a:xfrm>
            <a:off x="4785522" y="3604868"/>
            <a:ext cx="4761489" cy="2796612"/>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2" name="タイトル 1">
            <a:extLst>
              <a:ext uri="{FF2B5EF4-FFF2-40B4-BE49-F238E27FC236}">
                <a16:creationId xmlns:a16="http://schemas.microsoft.com/office/drawing/2014/main" id="{0A4A9878-67F9-4462-D8DB-B94B4CA21B8C}"/>
              </a:ext>
            </a:extLst>
          </p:cNvPr>
          <p:cNvSpPr>
            <a:spLocks noGrp="1"/>
          </p:cNvSpPr>
          <p:nvPr>
            <p:ph type="title"/>
          </p:nvPr>
        </p:nvSpPr>
        <p:spPr>
          <a:xfrm>
            <a:off x="209984" y="390010"/>
            <a:ext cx="9352177" cy="369332"/>
          </a:xfrm>
          <a:solidFill>
            <a:schemeClr val="tx1"/>
          </a:solidFill>
        </p:spPr>
        <p:txBody>
          <a:bodyPr>
            <a:normAutofit fontScale="90000"/>
          </a:bodyPr>
          <a:lstStyle/>
          <a:p>
            <a:pPr marL="0" indent="0" algn="ctr">
              <a:buNone/>
            </a:pPr>
            <a:r>
              <a:rPr kumimoji="1" lang="en-US" altLang="ja-JP" sz="2400" dirty="0">
                <a:solidFill>
                  <a:schemeClr val="bg1"/>
                </a:solidFill>
                <a:latin typeface="ＭＳ Ｐゴシック" panose="020B0600070205080204" pitchFamily="50" charset="-128"/>
                <a:ea typeface="ＭＳ Ｐゴシック" panose="020B0600070205080204" pitchFamily="50" charset="-128"/>
              </a:rPr>
              <a:t>Ⅰ.</a:t>
            </a:r>
            <a:r>
              <a:rPr kumimoji="1" lang="ja-JP" altLang="en-US" sz="2400" dirty="0">
                <a:solidFill>
                  <a:schemeClr val="bg1"/>
                </a:solidFill>
                <a:latin typeface="ＭＳ Ｐゴシック" panose="020B0600070205080204" pitchFamily="50" charset="-128"/>
                <a:ea typeface="ＭＳ Ｐゴシック" panose="020B0600070205080204" pitchFamily="50" charset="-128"/>
              </a:rPr>
              <a:t>水力発電の価値 ①</a:t>
            </a:r>
            <a:endParaRPr kumimoji="1"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ABCCA8F-5269-B398-BCEE-B03433CB87E7}"/>
              </a:ext>
            </a:extLst>
          </p:cNvPr>
          <p:cNvSpPr>
            <a:spLocks noGrp="1"/>
          </p:cNvSpPr>
          <p:nvPr>
            <p:ph idx="1"/>
          </p:nvPr>
        </p:nvSpPr>
        <p:spPr>
          <a:xfrm>
            <a:off x="212814" y="825003"/>
            <a:ext cx="4761489" cy="2714203"/>
          </a:xfrm>
          <a:solidFill>
            <a:schemeClr val="accent6">
              <a:lumMod val="20000"/>
              <a:lumOff val="80000"/>
            </a:schemeClr>
          </a:solidFill>
        </p:spPr>
        <p:txBody>
          <a:bodyPr>
            <a:noAutofit/>
          </a:bodyPr>
          <a:lstStyle/>
          <a:p>
            <a:pPr marL="0" indent="0">
              <a:buNone/>
            </a:pPr>
            <a:r>
              <a:rPr kumimoji="1" lang="ja-JP" altLang="en-US" sz="1200" b="1" dirty="0">
                <a:latin typeface="ＭＳ Ｐゴシック" panose="020B0600070205080204" pitchFamily="50" charset="-128"/>
                <a:ea typeface="ＭＳ Ｐゴシック" panose="020B0600070205080204" pitchFamily="50" charset="-128"/>
              </a:rPr>
              <a:t>１．開発ポテンシャル</a:t>
            </a:r>
            <a:endParaRPr kumimoji="1" lang="en-US" altLang="ja-JP" sz="1200" b="1" dirty="0">
              <a:latin typeface="ＭＳ Ｐゴシック" panose="020B0600070205080204" pitchFamily="50" charset="-128"/>
              <a:ea typeface="ＭＳ Ｐゴシック" panose="020B0600070205080204" pitchFamily="50" charset="-128"/>
            </a:endParaRPr>
          </a:p>
          <a:p>
            <a:pPr marL="0" indent="0">
              <a:buNone/>
            </a:pPr>
            <a:r>
              <a:rPr kumimoji="1" lang="ja-JP" altLang="en-US" sz="1200" dirty="0">
                <a:latin typeface="ＭＳ Ｐゴシック" panose="020B0600070205080204" pitchFamily="50" charset="-128"/>
                <a:ea typeface="ＭＳ Ｐゴシック" panose="020B0600070205080204" pitchFamily="50" charset="-128"/>
              </a:rPr>
              <a:t>   ①豊富な包蔵水力</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技術的・経済的に利用可能な水力</a:t>
            </a:r>
            <a:r>
              <a:rPr kumimoji="1" lang="en-US" altLang="ja-JP" sz="1200" dirty="0">
                <a:latin typeface="ＭＳ Ｐゴシック" panose="020B0600070205080204" pitchFamily="50" charset="-128"/>
                <a:ea typeface="ＭＳ Ｐゴシック" panose="020B0600070205080204" pitchFamily="50" charset="-128"/>
              </a:rPr>
              <a:t>)</a:t>
            </a:r>
          </a:p>
          <a:p>
            <a:pPr marL="0" inden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None/>
            </a:pPr>
            <a:endParaRPr kumimoji="1" lang="en-US" altLang="ja-JP" sz="1200" dirty="0">
              <a:latin typeface="ＭＳ Ｐゴシック" panose="020B0600070205080204" pitchFamily="50" charset="-128"/>
              <a:ea typeface="ＭＳ Ｐゴシック" panose="020B0600070205080204" pitchFamily="50" charset="-128"/>
            </a:endParaRPr>
          </a:p>
          <a:p>
            <a:pPr marL="0" indent="0">
              <a:buNone/>
            </a:pPr>
            <a:r>
              <a:rPr lang="en-US" altLang="ja-JP" sz="1200" dirty="0">
                <a:latin typeface="ＭＳ Ｐゴシック" panose="020B0600070205080204" pitchFamily="50" charset="-128"/>
                <a:ea typeface="ＭＳ Ｐゴシック" panose="020B0600070205080204" pitchFamily="50" charset="-128"/>
              </a:rPr>
              <a:t>  </a:t>
            </a:r>
          </a:p>
          <a:p>
            <a:pPr marL="0" indent="0">
              <a:buNone/>
            </a:pP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「未開発」に含まれていないもの</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None/>
            </a:pPr>
            <a:r>
              <a:rPr lang="ja-JP" altLang="en-US" sz="1200" dirty="0">
                <a:latin typeface="ＭＳ Ｐゴシック" panose="020B0600070205080204" pitchFamily="50" charset="-128"/>
                <a:ea typeface="ＭＳ Ｐゴシック" panose="020B0600070205080204" pitchFamily="50" charset="-128"/>
              </a:rPr>
              <a:t>　　　　</a:t>
            </a:r>
            <a:r>
              <a:rPr lang="ja-JP" altLang="en-US" sz="1050" dirty="0">
                <a:solidFill>
                  <a:srgbClr val="0070C0"/>
                </a:solidFill>
                <a:latin typeface="ＭＳ Ｐゴシック" panose="020B0600070205080204" pitchFamily="50" charset="-128"/>
                <a:ea typeface="ＭＳ Ｐゴシック" panose="020B0600070205080204" pitchFamily="50" charset="-128"/>
              </a:rPr>
              <a:t>既存インフラの未利用落差、</a:t>
            </a:r>
            <a:r>
              <a:rPr lang="en-US" altLang="ja-JP" sz="1050" dirty="0">
                <a:solidFill>
                  <a:srgbClr val="0070C0"/>
                </a:solidFill>
                <a:latin typeface="ＭＳ Ｐゴシック" panose="020B0600070205080204" pitchFamily="50" charset="-128"/>
                <a:ea typeface="ＭＳ Ｐゴシック" panose="020B0600070205080204" pitchFamily="50" charset="-128"/>
              </a:rPr>
              <a:t>100kW </a:t>
            </a:r>
            <a:r>
              <a:rPr lang="ja-JP" altLang="en-US" sz="1050" dirty="0">
                <a:solidFill>
                  <a:srgbClr val="0070C0"/>
                </a:solidFill>
                <a:latin typeface="ＭＳ Ｐゴシック" panose="020B0600070205080204" pitchFamily="50" charset="-128"/>
                <a:ea typeface="ＭＳ Ｐゴシック" panose="020B0600070205080204" pitchFamily="50" charset="-128"/>
              </a:rPr>
              <a:t>以下のマイクロ水力発電など</a:t>
            </a:r>
            <a:endParaRPr lang="en-US" altLang="ja-JP" sz="1050" dirty="0">
              <a:solidFill>
                <a:srgbClr val="0070C0"/>
              </a:solidFill>
              <a:latin typeface="ＭＳ Ｐゴシック" panose="020B0600070205080204" pitchFamily="50" charset="-128"/>
              <a:ea typeface="ＭＳ Ｐゴシック" panose="020B0600070205080204" pitchFamily="50" charset="-128"/>
            </a:endParaRPr>
          </a:p>
          <a:p>
            <a:pPr marL="0" indent="0">
              <a:lnSpc>
                <a:spcPts val="500"/>
              </a:lnSpc>
              <a:buNone/>
            </a:pP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②環境省調査（</a:t>
            </a:r>
            <a:r>
              <a:rPr lang="en-US" altLang="ja-JP" sz="1200" dirty="0">
                <a:latin typeface="ＭＳ Ｐゴシック" panose="020B0600070205080204" pitchFamily="50" charset="-128"/>
                <a:ea typeface="ＭＳ Ｐゴシック" panose="020B0600070205080204" pitchFamily="50" charset="-128"/>
              </a:rPr>
              <a:t>2015</a:t>
            </a:r>
            <a:r>
              <a:rPr lang="ja-JP" altLang="en-US" sz="1200" dirty="0">
                <a:latin typeface="ＭＳ Ｐゴシック" panose="020B0600070205080204" pitchFamily="50" charset="-128"/>
                <a:ea typeface="ＭＳ Ｐゴシック" panose="020B0600070205080204" pitchFamily="50" charset="-128"/>
              </a:rPr>
              <a:t>年）でも多くの未開発地点</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None/>
            </a:pPr>
            <a:r>
              <a:rPr lang="ja-JP" altLang="en-US" sz="1200" dirty="0">
                <a:latin typeface="ＭＳ Ｐゴシック" panose="020B0600070205080204" pitchFamily="50" charset="-128"/>
                <a:ea typeface="ＭＳ Ｐゴシック" panose="020B0600070205080204" pitchFamily="50" charset="-128"/>
              </a:rPr>
              <a:t>　 ③エネ庁第</a:t>
            </a:r>
            <a:r>
              <a:rPr lang="en-US" altLang="ja-JP" sz="1200" dirty="0">
                <a:latin typeface="ＭＳ Ｐゴシック" panose="020B0600070205080204" pitchFamily="50" charset="-128"/>
                <a:ea typeface="ＭＳ Ｐゴシック" panose="020B0600070205080204" pitchFamily="50" charset="-128"/>
              </a:rPr>
              <a:t>5</a:t>
            </a:r>
            <a:r>
              <a:rPr lang="ja-JP" altLang="en-US" sz="1200" dirty="0">
                <a:latin typeface="ＭＳ Ｐゴシック" panose="020B0600070205080204" pitchFamily="50" charset="-128"/>
                <a:ea typeface="ＭＳ Ｐゴシック" panose="020B0600070205080204" pitchFamily="50" charset="-128"/>
              </a:rPr>
              <a:t>次包蔵水力調査（</a:t>
            </a:r>
            <a:r>
              <a:rPr lang="en-US" altLang="ja-JP" sz="1200" dirty="0">
                <a:latin typeface="ＭＳ Ｐゴシック" panose="020B0600070205080204" pitchFamily="50" charset="-128"/>
                <a:ea typeface="ＭＳ Ｐゴシック" panose="020B0600070205080204" pitchFamily="50" charset="-128"/>
              </a:rPr>
              <a:t>1986</a:t>
            </a:r>
            <a:r>
              <a:rPr lang="ja-JP" altLang="en-US" sz="1200" dirty="0">
                <a:latin typeface="ＭＳ Ｐゴシック" panose="020B0600070205080204" pitchFamily="50" charset="-128"/>
                <a:ea typeface="ＭＳ Ｐゴシック" panose="020B0600070205080204" pitchFamily="50" charset="-128"/>
              </a:rPr>
              <a:t>年）も 十分調査されていない</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None/>
            </a:pPr>
            <a:r>
              <a:rPr kumimoji="1" lang="en-US" altLang="ja-JP" sz="1050" dirty="0">
                <a:solidFill>
                  <a:srgbClr val="0070C0"/>
                </a:solidFill>
                <a:latin typeface="ＭＳ Ｐゴシック" panose="020B0600070205080204" pitchFamily="50" charset="-128"/>
                <a:ea typeface="ＭＳ Ｐゴシック" panose="020B0600070205080204" pitchFamily="50" charset="-128"/>
              </a:rPr>
              <a:t>     </a:t>
            </a:r>
          </a:p>
          <a:p>
            <a:pPr marL="0" indent="0">
              <a:lnSpc>
                <a:spcPts val="500"/>
              </a:lnSpc>
              <a:buNone/>
            </a:pPr>
            <a:r>
              <a:rPr kumimoji="1" lang="ja-JP" altLang="en-US" sz="1200" dirty="0">
                <a:solidFill>
                  <a:srgbClr val="0070C0"/>
                </a:solidFill>
                <a:latin typeface="ＭＳ Ｐゴシック" panose="020B0600070205080204" pitchFamily="50" charset="-128"/>
                <a:ea typeface="ＭＳ Ｐゴシック" panose="020B0600070205080204" pitchFamily="50" charset="-128"/>
              </a:rPr>
              <a:t>　　　　</a:t>
            </a:r>
            <a:r>
              <a:rPr kumimoji="1" lang="en-US" altLang="ja-JP" sz="1200" dirty="0">
                <a:solidFill>
                  <a:srgbClr val="C00000"/>
                </a:solidFill>
                <a:latin typeface="ＭＳ Ｐゴシック" panose="020B0600070205080204" pitchFamily="50" charset="-128"/>
                <a:ea typeface="ＭＳ Ｐゴシック" panose="020B0600070205080204" pitchFamily="50" charset="-128"/>
              </a:rPr>
              <a:t>1,000kW</a:t>
            </a:r>
            <a:r>
              <a:rPr kumimoji="1" lang="ja-JP" altLang="en-US" sz="1200" dirty="0">
                <a:solidFill>
                  <a:srgbClr val="C00000"/>
                </a:solidFill>
                <a:latin typeface="ＭＳ Ｐゴシック" panose="020B0600070205080204" pitchFamily="50" charset="-128"/>
                <a:ea typeface="ＭＳ Ｐゴシック" panose="020B0600070205080204" pitchFamily="50" charset="-128"/>
              </a:rPr>
              <a:t>未満の小水力　→　大きな開発ポテンシャル</a:t>
            </a:r>
            <a:endParaRPr kumimoji="1" lang="en-US" altLang="ja-JP" sz="1200" dirty="0">
              <a:solidFill>
                <a:srgbClr val="C00000"/>
              </a:solidFill>
              <a:latin typeface="ＭＳ Ｐゴシック" panose="020B0600070205080204" pitchFamily="50" charset="-128"/>
              <a:ea typeface="ＭＳ Ｐゴシック" panose="020B0600070205080204" pitchFamily="50" charset="-128"/>
            </a:endParaRPr>
          </a:p>
          <a:p>
            <a:pPr marL="0" indent="0">
              <a:buNone/>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　</a:t>
            </a:r>
          </a:p>
        </p:txBody>
      </p:sp>
      <p:graphicFrame>
        <p:nvGraphicFramePr>
          <p:cNvPr id="5" name="表 4">
            <a:extLst>
              <a:ext uri="{FF2B5EF4-FFF2-40B4-BE49-F238E27FC236}">
                <a16:creationId xmlns:a16="http://schemas.microsoft.com/office/drawing/2014/main" id="{614919A1-D95B-6325-1580-385137E03D50}"/>
              </a:ext>
            </a:extLst>
          </p:cNvPr>
          <p:cNvGraphicFramePr>
            <a:graphicFrameLocks noGrp="1"/>
          </p:cNvGraphicFramePr>
          <p:nvPr>
            <p:extLst>
              <p:ext uri="{D42A27DB-BD31-4B8C-83A1-F6EECF244321}">
                <p14:modId xmlns:p14="http://schemas.microsoft.com/office/powerpoint/2010/main" val="1900438731"/>
              </p:ext>
            </p:extLst>
          </p:nvPr>
        </p:nvGraphicFramePr>
        <p:xfrm>
          <a:off x="740151" y="1376191"/>
          <a:ext cx="2615046" cy="822960"/>
        </p:xfrm>
        <a:graphic>
          <a:graphicData uri="http://schemas.openxmlformats.org/drawingml/2006/table">
            <a:tbl>
              <a:tblPr firstRow="1" bandRow="1">
                <a:tableStyleId>{7DF18680-E054-41AD-8BC1-D1AEF772440D}</a:tableStyleId>
              </a:tblPr>
              <a:tblGrid>
                <a:gridCol w="619992">
                  <a:extLst>
                    <a:ext uri="{9D8B030D-6E8A-4147-A177-3AD203B41FA5}">
                      <a16:colId xmlns:a16="http://schemas.microsoft.com/office/drawing/2014/main" val="3997534062"/>
                    </a:ext>
                  </a:extLst>
                </a:gridCol>
                <a:gridCol w="591127">
                  <a:extLst>
                    <a:ext uri="{9D8B030D-6E8A-4147-A177-3AD203B41FA5}">
                      <a16:colId xmlns:a16="http://schemas.microsoft.com/office/drawing/2014/main" val="2310629429"/>
                    </a:ext>
                  </a:extLst>
                </a:gridCol>
                <a:gridCol w="683491">
                  <a:extLst>
                    <a:ext uri="{9D8B030D-6E8A-4147-A177-3AD203B41FA5}">
                      <a16:colId xmlns:a16="http://schemas.microsoft.com/office/drawing/2014/main" val="1444625687"/>
                    </a:ext>
                  </a:extLst>
                </a:gridCol>
                <a:gridCol w="720436">
                  <a:extLst>
                    <a:ext uri="{9D8B030D-6E8A-4147-A177-3AD203B41FA5}">
                      <a16:colId xmlns:a16="http://schemas.microsoft.com/office/drawing/2014/main" val="3671346579"/>
                    </a:ext>
                  </a:extLst>
                </a:gridCol>
              </a:tblGrid>
              <a:tr h="370840">
                <a:tc>
                  <a:txBody>
                    <a:bodyPr/>
                    <a:lstStyle/>
                    <a:p>
                      <a:r>
                        <a:rPr kumimoji="1" lang="ja-JP" altLang="en-US" sz="1050" b="1" dirty="0">
                          <a:latin typeface="ＭＳ Ｐゴシック" panose="020B0600070205080204" pitchFamily="50" charset="-128"/>
                          <a:ea typeface="ＭＳ Ｐゴシック" panose="020B0600070205080204" pitchFamily="50" charset="-128"/>
                        </a:rPr>
                        <a:t>未開発</a:t>
                      </a:r>
                    </a:p>
                  </a:txBody>
                  <a:tcPr/>
                </a:tc>
                <a:tc>
                  <a:txBody>
                    <a:bodyPr/>
                    <a:lstStyle/>
                    <a:p>
                      <a:r>
                        <a:rPr kumimoji="1" lang="en-US" altLang="ja-JP" sz="1050" b="1" dirty="0">
                          <a:latin typeface="ＭＳ Ｐゴシック" panose="020B0600070205080204" pitchFamily="50" charset="-128"/>
                          <a:ea typeface="ＭＳ Ｐゴシック" panose="020B0600070205080204" pitchFamily="50" charset="-128"/>
                        </a:rPr>
                        <a:t>2,640</a:t>
                      </a:r>
                      <a:r>
                        <a:rPr kumimoji="1" lang="ja-JP" altLang="en-US" sz="1050" b="1" dirty="0">
                          <a:latin typeface="ＭＳ Ｐゴシック" panose="020B0600070205080204" pitchFamily="50" charset="-128"/>
                          <a:ea typeface="ＭＳ Ｐゴシック" panose="020B0600070205080204" pitchFamily="50" charset="-128"/>
                        </a:rPr>
                        <a:t>地点</a:t>
                      </a:r>
                    </a:p>
                  </a:txBody>
                  <a:tcPr/>
                </a:tc>
                <a:tc>
                  <a:txBody>
                    <a:bodyPr/>
                    <a:lstStyle/>
                    <a:p>
                      <a:r>
                        <a:rPr kumimoji="1" lang="en-US" altLang="ja-JP" sz="1050" b="1" dirty="0">
                          <a:latin typeface="ＭＳ Ｐゴシック" panose="020B0600070205080204" pitchFamily="50" charset="-128"/>
                          <a:ea typeface="ＭＳ Ｐゴシック" panose="020B0600070205080204" pitchFamily="50" charset="-128"/>
                        </a:rPr>
                        <a:t>1,160</a:t>
                      </a:r>
                      <a:r>
                        <a:rPr kumimoji="1" lang="ja-JP" altLang="en-US" sz="1050" b="1" dirty="0">
                          <a:latin typeface="ＭＳ Ｐゴシック" panose="020B0600070205080204" pitchFamily="50" charset="-128"/>
                          <a:ea typeface="ＭＳ Ｐゴシック" panose="020B0600070205080204" pitchFamily="50" charset="-128"/>
                        </a:rPr>
                        <a:t>万</a:t>
                      </a:r>
                      <a:r>
                        <a:rPr kumimoji="1" lang="en-US" altLang="ja-JP" sz="1050" b="1" dirty="0">
                          <a:latin typeface="ＭＳ Ｐゴシック" panose="020B0600070205080204" pitchFamily="50" charset="-128"/>
                          <a:ea typeface="ＭＳ Ｐゴシック" panose="020B0600070205080204" pitchFamily="50" charset="-128"/>
                        </a:rPr>
                        <a:t>kW</a:t>
                      </a:r>
                      <a:endParaRPr kumimoji="1" lang="ja-JP" altLang="en-US" sz="1050" b="1" dirty="0">
                        <a:latin typeface="ＭＳ Ｐゴシック" panose="020B0600070205080204" pitchFamily="50" charset="-128"/>
                        <a:ea typeface="ＭＳ Ｐゴシック" panose="020B0600070205080204" pitchFamily="50" charset="-128"/>
                      </a:endParaRPr>
                    </a:p>
                  </a:txBody>
                  <a:tcPr/>
                </a:tc>
                <a:tc>
                  <a:txBody>
                    <a:bodyPr/>
                    <a:lstStyle/>
                    <a:p>
                      <a:r>
                        <a:rPr kumimoji="1" lang="en-US" altLang="ja-JP" sz="1050" b="1" dirty="0">
                          <a:latin typeface="ＭＳ Ｐゴシック" panose="020B0600070205080204" pitchFamily="50" charset="-128"/>
                          <a:ea typeface="ＭＳ Ｐゴシック" panose="020B0600070205080204" pitchFamily="50" charset="-128"/>
                        </a:rPr>
                        <a:t>440</a:t>
                      </a:r>
                      <a:r>
                        <a:rPr kumimoji="1" lang="ja-JP" altLang="en-US" sz="1050" b="1" dirty="0">
                          <a:latin typeface="ＭＳ Ｐゴシック" panose="020B0600070205080204" pitchFamily="50" charset="-128"/>
                          <a:ea typeface="ＭＳ Ｐゴシック" panose="020B0600070205080204" pitchFamily="50" charset="-128"/>
                        </a:rPr>
                        <a:t>億</a:t>
                      </a:r>
                      <a:r>
                        <a:rPr kumimoji="1" lang="en-US" altLang="ja-JP" sz="1050" b="1" dirty="0">
                          <a:latin typeface="ＭＳ Ｐゴシック" panose="020B0600070205080204" pitchFamily="50" charset="-128"/>
                          <a:ea typeface="ＭＳ Ｐゴシック" panose="020B0600070205080204" pitchFamily="50" charset="-128"/>
                        </a:rPr>
                        <a:t>kWh</a:t>
                      </a:r>
                      <a:endParaRPr kumimoji="1" lang="ja-JP" altLang="en-US" sz="1050" b="1"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676345126"/>
                  </a:ext>
                </a:extLst>
              </a:tr>
              <a:tr h="370840">
                <a:tc>
                  <a:txBody>
                    <a:bodyPr/>
                    <a:lstStyle/>
                    <a:p>
                      <a:r>
                        <a:rPr kumimoji="1" lang="ja-JP" altLang="en-US" sz="1050" b="1" dirty="0">
                          <a:latin typeface="ＭＳ Ｐゴシック" panose="020B0600070205080204" pitchFamily="50" charset="-128"/>
                          <a:ea typeface="ＭＳ Ｐゴシック" panose="020B0600070205080204" pitchFamily="50" charset="-128"/>
                        </a:rPr>
                        <a:t>既開発</a:t>
                      </a:r>
                    </a:p>
                  </a:txBody>
                  <a:tcPr/>
                </a:tc>
                <a:tc>
                  <a:txBody>
                    <a:bodyPr/>
                    <a:lstStyle/>
                    <a:p>
                      <a:r>
                        <a:rPr kumimoji="1" lang="en-US" altLang="ja-JP" sz="1050" b="1" dirty="0">
                          <a:latin typeface="ＭＳ Ｐゴシック" panose="020B0600070205080204" pitchFamily="50" charset="-128"/>
                          <a:ea typeface="ＭＳ Ｐゴシック" panose="020B0600070205080204" pitchFamily="50" charset="-128"/>
                        </a:rPr>
                        <a:t>1,993</a:t>
                      </a:r>
                      <a:r>
                        <a:rPr kumimoji="1" lang="ja-JP" altLang="en-US" sz="1050" b="1" dirty="0">
                          <a:latin typeface="ＭＳ Ｐゴシック" panose="020B0600070205080204" pitchFamily="50" charset="-128"/>
                          <a:ea typeface="ＭＳ Ｐゴシック" panose="020B0600070205080204" pitchFamily="50" charset="-128"/>
                        </a:rPr>
                        <a:t>地点</a:t>
                      </a:r>
                    </a:p>
                  </a:txBody>
                  <a:tcPr/>
                </a:tc>
                <a:tc>
                  <a:txBody>
                    <a:bodyPr/>
                    <a:lstStyle/>
                    <a:p>
                      <a:r>
                        <a:rPr kumimoji="1" lang="en-US" altLang="ja-JP" sz="1050" b="1" dirty="0">
                          <a:latin typeface="ＭＳ Ｐゴシック" panose="020B0600070205080204" pitchFamily="50" charset="-128"/>
                          <a:ea typeface="ＭＳ Ｐゴシック" panose="020B0600070205080204" pitchFamily="50" charset="-128"/>
                        </a:rPr>
                        <a:t>2,190</a:t>
                      </a:r>
                      <a:r>
                        <a:rPr kumimoji="1" lang="ja-JP" altLang="en-US" sz="1050" b="1" dirty="0">
                          <a:latin typeface="ＭＳ Ｐゴシック" panose="020B0600070205080204" pitchFamily="50" charset="-128"/>
                          <a:ea typeface="ＭＳ Ｐゴシック" panose="020B0600070205080204" pitchFamily="50" charset="-128"/>
                        </a:rPr>
                        <a:t>万</a:t>
                      </a:r>
                      <a:r>
                        <a:rPr kumimoji="1" lang="en-US" altLang="ja-JP" sz="1050" b="1" dirty="0">
                          <a:latin typeface="ＭＳ Ｐゴシック" panose="020B0600070205080204" pitchFamily="50" charset="-128"/>
                          <a:ea typeface="ＭＳ Ｐゴシック" panose="020B0600070205080204" pitchFamily="50" charset="-128"/>
                        </a:rPr>
                        <a:t>kW</a:t>
                      </a:r>
                    </a:p>
                  </a:txBody>
                  <a:tcPr/>
                </a:tc>
                <a:tc>
                  <a:txBody>
                    <a:bodyPr/>
                    <a:lstStyle/>
                    <a:p>
                      <a:r>
                        <a:rPr kumimoji="1" lang="en-US" altLang="ja-JP" sz="1050" b="1" dirty="0">
                          <a:latin typeface="ＭＳ Ｐゴシック" panose="020B0600070205080204" pitchFamily="50" charset="-128"/>
                          <a:ea typeface="ＭＳ Ｐゴシック" panose="020B0600070205080204" pitchFamily="50" charset="-128"/>
                        </a:rPr>
                        <a:t>900</a:t>
                      </a:r>
                      <a:r>
                        <a:rPr kumimoji="1" lang="ja-JP" altLang="en-US" sz="1050" b="1" dirty="0">
                          <a:latin typeface="ＭＳ Ｐゴシック" panose="020B0600070205080204" pitchFamily="50" charset="-128"/>
                          <a:ea typeface="ＭＳ Ｐゴシック" panose="020B0600070205080204" pitchFamily="50" charset="-128"/>
                        </a:rPr>
                        <a:t>億</a:t>
                      </a:r>
                      <a:r>
                        <a:rPr kumimoji="1" lang="en-US" altLang="ja-JP" sz="1050" b="1" dirty="0">
                          <a:latin typeface="ＭＳ Ｐゴシック" panose="020B0600070205080204" pitchFamily="50" charset="-128"/>
                          <a:ea typeface="ＭＳ Ｐゴシック" panose="020B0600070205080204" pitchFamily="50" charset="-128"/>
                        </a:rPr>
                        <a:t>kWh</a:t>
                      </a:r>
                    </a:p>
                  </a:txBody>
                  <a:tcPr/>
                </a:tc>
                <a:extLst>
                  <a:ext uri="{0D108BD9-81ED-4DB2-BD59-A6C34878D82A}">
                    <a16:rowId xmlns:a16="http://schemas.microsoft.com/office/drawing/2014/main" val="290788034"/>
                  </a:ext>
                </a:extLst>
              </a:tr>
            </a:tbl>
          </a:graphicData>
        </a:graphic>
      </p:graphicFrame>
      <p:sp>
        <p:nvSpPr>
          <p:cNvPr id="6" name="テキスト ボックス 5">
            <a:extLst>
              <a:ext uri="{FF2B5EF4-FFF2-40B4-BE49-F238E27FC236}">
                <a16:creationId xmlns:a16="http://schemas.microsoft.com/office/drawing/2014/main" id="{06197584-A7B2-2146-409A-B6163F6D3948}"/>
              </a:ext>
            </a:extLst>
          </p:cNvPr>
          <p:cNvSpPr txBox="1"/>
          <p:nvPr/>
        </p:nvSpPr>
        <p:spPr>
          <a:xfrm>
            <a:off x="3319983" y="1351239"/>
            <a:ext cx="1201217" cy="400110"/>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資源エネルギー庁</a:t>
            </a:r>
            <a:r>
              <a:rPr kumimoji="1" lang="en-US" altLang="ja-JP" sz="1000" dirty="0">
                <a:latin typeface="ＭＳ Ｐゴシック" panose="020B0600070205080204" pitchFamily="50" charset="-128"/>
                <a:ea typeface="ＭＳ Ｐゴシック" panose="020B0600070205080204" pitchFamily="50" charset="-128"/>
              </a:rPr>
              <a:t>2022</a:t>
            </a:r>
            <a:r>
              <a:rPr kumimoji="1" lang="ja-JP" altLang="en-US" sz="1000" dirty="0">
                <a:latin typeface="ＭＳ Ｐゴシック" panose="020B0600070205080204" pitchFamily="50" charset="-128"/>
                <a:ea typeface="ＭＳ Ｐゴシック" panose="020B0600070205080204" pitchFamily="50" charset="-128"/>
              </a:rPr>
              <a:t>年</a:t>
            </a:r>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月</a:t>
            </a:r>
            <a:r>
              <a:rPr kumimoji="1" lang="en-US" altLang="ja-JP" sz="1000" dirty="0">
                <a:latin typeface="ＭＳ Ｐゴシック" panose="020B0600070205080204" pitchFamily="50" charset="-128"/>
                <a:ea typeface="ＭＳ Ｐゴシック" panose="020B0600070205080204" pitchFamily="50" charset="-128"/>
              </a:rPr>
              <a:t>31</a:t>
            </a:r>
            <a:r>
              <a:rPr kumimoji="1" lang="ja-JP" altLang="en-US" sz="1000" dirty="0">
                <a:latin typeface="ＭＳ Ｐゴシック" panose="020B0600070205080204" pitchFamily="50" charset="-128"/>
                <a:ea typeface="ＭＳ Ｐゴシック" panose="020B0600070205080204" pitchFamily="50" charset="-128"/>
              </a:rPr>
              <a:t>日</a:t>
            </a:r>
          </a:p>
        </p:txBody>
      </p:sp>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23A4BA85-B815-ED65-E13A-CE122C4967C6}"/>
              </a:ext>
            </a:extLst>
          </p:cNvPr>
          <p:cNvSpPr txBox="1">
            <a:spLocks/>
          </p:cNvSpPr>
          <p:nvPr/>
        </p:nvSpPr>
        <p:spPr>
          <a:xfrm>
            <a:off x="209984" y="3604868"/>
            <a:ext cx="4761489" cy="2796612"/>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b="1" dirty="0">
                <a:latin typeface="ＭＳ Ｐゴシック" panose="020B0600070205080204" pitchFamily="50" charset="-128"/>
                <a:ea typeface="ＭＳ Ｐゴシック" panose="020B0600070205080204" pitchFamily="50" charset="-128"/>
              </a:rPr>
              <a:t>（１）経済性</a:t>
            </a:r>
            <a:endParaRPr lang="en-US" altLang="ja-JP" sz="1200" b="1"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①初期投資は大きいが、非常に長い耐用年数</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r>
              <a:rPr lang="ja-JP" altLang="en-US" sz="1200" dirty="0">
                <a:solidFill>
                  <a:srgbClr val="0070C0"/>
                </a:solidFill>
                <a:latin typeface="ＭＳ Ｐゴシック" panose="020B0600070205080204" pitchFamily="50" charset="-128"/>
                <a:ea typeface="ＭＳ Ｐゴシック" panose="020B0600070205080204" pitchFamily="50" charset="-128"/>
              </a:rPr>
              <a:t>水車･発電機＝５０年以上　　ダム･水路＝１００年以上</a:t>
            </a:r>
            <a:endParaRPr lang="en-US" altLang="ja-JP" sz="1200" dirty="0">
              <a:solidFill>
                <a:srgbClr val="0070C0"/>
              </a:solidFill>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②減価償却後も発電可能、設備利用率も高い</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＝長期的には最も安価な電源</a:t>
            </a: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sz="1200" b="1" dirty="0">
                <a:latin typeface="ＭＳ Ｐゴシック" panose="020B0600070205080204" pitchFamily="50" charset="-128"/>
                <a:ea typeface="ＭＳ Ｐゴシック" panose="020B0600070205080204" pitchFamily="50" charset="-128"/>
              </a:rPr>
              <a:t>（２）電気の品質</a:t>
            </a:r>
          </a:p>
          <a:p>
            <a:pPr marL="0" indent="0">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①天候や時間帯による不安定な出力変動がない</a:t>
            </a:r>
          </a:p>
          <a:p>
            <a:pPr marL="0" indent="0">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②昼夜とを問わず安定した発電、制御性に優れている</a:t>
            </a:r>
          </a:p>
          <a:p>
            <a:pPr marL="0" indent="0">
              <a:lnSpc>
                <a:spcPts val="9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参考</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設備利用率（定格出力に対する実際の発電量割合）</a:t>
            </a:r>
            <a:endParaRPr lang="en-US" altLang="ja-JP" sz="1050" dirty="0">
              <a:latin typeface="ＭＳ Ｐゴシック" panose="020B0600070205080204" pitchFamily="50" charset="-128"/>
              <a:ea typeface="ＭＳ Ｐゴシック" panose="020B0600070205080204" pitchFamily="50" charset="-128"/>
            </a:endParaRPr>
          </a:p>
          <a:p>
            <a:pPr marL="0" indent="0">
              <a:lnSpc>
                <a:spcPts val="9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r>
              <a:rPr lang="ja-JP" altLang="en-US" sz="1200" b="1" dirty="0">
                <a:solidFill>
                  <a:srgbClr val="FF0000"/>
                </a:solidFill>
                <a:latin typeface="ＭＳ Ｐゴシック" panose="020B0600070205080204" pitchFamily="50" charset="-128"/>
                <a:ea typeface="ＭＳ Ｐゴシック" panose="020B0600070205080204" pitchFamily="50" charset="-128"/>
              </a:rPr>
              <a:t>水力</a:t>
            </a:r>
            <a:r>
              <a:rPr lang="en-US" altLang="ja-JP" sz="1200" b="1" dirty="0">
                <a:solidFill>
                  <a:srgbClr val="FF0000"/>
                </a:solidFill>
                <a:latin typeface="ＭＳ Ｐゴシック" panose="020B0600070205080204" pitchFamily="50" charset="-128"/>
                <a:ea typeface="ＭＳ Ｐゴシック" panose="020B0600070205080204" pitchFamily="50" charset="-128"/>
              </a:rPr>
              <a:t>(</a:t>
            </a:r>
            <a:r>
              <a:rPr lang="ja-JP" altLang="en-US" sz="1200" b="1" dirty="0">
                <a:solidFill>
                  <a:srgbClr val="FF0000"/>
                </a:solidFill>
                <a:latin typeface="ＭＳ Ｐゴシック" panose="020B0600070205080204" pitchFamily="50" charset="-128"/>
                <a:ea typeface="ＭＳ Ｐゴシック" panose="020B0600070205080204" pitchFamily="50" charset="-128"/>
              </a:rPr>
              <a:t>流れ込み式</a:t>
            </a:r>
            <a:r>
              <a:rPr lang="en-US" altLang="ja-JP" sz="1200" b="1" dirty="0">
                <a:solidFill>
                  <a:srgbClr val="FF0000"/>
                </a:solidFill>
                <a:latin typeface="ＭＳ Ｐゴシック" panose="020B0600070205080204" pitchFamily="50" charset="-128"/>
                <a:ea typeface="ＭＳ Ｐゴシック" panose="020B0600070205080204" pitchFamily="50" charset="-128"/>
              </a:rPr>
              <a:t>)  </a:t>
            </a:r>
            <a:r>
              <a:rPr lang="ja-JP" altLang="en-US" sz="1200" b="1" dirty="0">
                <a:solidFill>
                  <a:srgbClr val="FF0000"/>
                </a:solidFill>
                <a:latin typeface="ＭＳ Ｐゴシック" panose="020B0600070205080204" pitchFamily="50" charset="-128"/>
                <a:ea typeface="ＭＳ Ｐゴシック" panose="020B0600070205080204" pitchFamily="50" charset="-128"/>
              </a:rPr>
              <a:t>６０％</a:t>
            </a:r>
            <a:r>
              <a:rPr lang="ja-JP" altLang="en-US" sz="1200" b="1" dirty="0">
                <a:solidFill>
                  <a:schemeClr val="accent2">
                    <a:lumMod val="75000"/>
                  </a:schemeClr>
                </a:solidFill>
                <a:latin typeface="ＭＳ Ｐゴシック" panose="020B0600070205080204" pitchFamily="50" charset="-128"/>
                <a:ea typeface="ＭＳ Ｐゴシック" panose="020B0600070205080204" pitchFamily="50" charset="-128"/>
              </a:rPr>
              <a:t>＞ 風力２０％ ＞ 太陽光１３％</a:t>
            </a:r>
            <a:endParaRPr lang="en-US" altLang="ja-JP" sz="1200" b="1" dirty="0">
              <a:solidFill>
                <a:schemeClr val="accent2">
                  <a:lumMod val="75000"/>
                </a:schemeClr>
              </a:solidFill>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pic>
        <p:nvPicPr>
          <p:cNvPr id="8" name="図 7">
            <a:extLst>
              <a:ext uri="{FF2B5EF4-FFF2-40B4-BE49-F238E27FC236}">
                <a16:creationId xmlns:a16="http://schemas.microsoft.com/office/drawing/2014/main" id="{315FCE9D-671A-D01A-22BF-80A9EF64C0C2}"/>
              </a:ext>
            </a:extLst>
          </p:cNvPr>
          <p:cNvPicPr>
            <a:picLocks noChangeAspect="1"/>
          </p:cNvPicPr>
          <p:nvPr/>
        </p:nvPicPr>
        <p:blipFill>
          <a:blip r:embed="rId3"/>
          <a:stretch>
            <a:fillRect/>
          </a:stretch>
        </p:blipFill>
        <p:spPr>
          <a:xfrm>
            <a:off x="5277304" y="4043001"/>
            <a:ext cx="3502317" cy="2026778"/>
          </a:xfrm>
          <a:prstGeom prst="rect">
            <a:avLst/>
          </a:prstGeom>
        </p:spPr>
      </p:pic>
      <p:sp>
        <p:nvSpPr>
          <p:cNvPr id="9" name="コンテンツ プレースホルダー 2">
            <a:extLst>
              <a:ext uri="{FF2B5EF4-FFF2-40B4-BE49-F238E27FC236}">
                <a16:creationId xmlns:a16="http://schemas.microsoft.com/office/drawing/2014/main" id="{67EB0AA5-9A38-BC0B-565E-745D3F3EBFB5}"/>
              </a:ext>
            </a:extLst>
          </p:cNvPr>
          <p:cNvSpPr txBox="1">
            <a:spLocks/>
          </p:cNvSpPr>
          <p:nvPr/>
        </p:nvSpPr>
        <p:spPr>
          <a:xfrm>
            <a:off x="4611398" y="3726269"/>
            <a:ext cx="4761489" cy="2720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10" name="テキスト ボックス 9">
            <a:extLst>
              <a:ext uri="{FF2B5EF4-FFF2-40B4-BE49-F238E27FC236}">
                <a16:creationId xmlns:a16="http://schemas.microsoft.com/office/drawing/2014/main" id="{0FDD88F8-D772-4BC7-67B8-540FA284CB67}"/>
              </a:ext>
            </a:extLst>
          </p:cNvPr>
          <p:cNvSpPr txBox="1"/>
          <p:nvPr/>
        </p:nvSpPr>
        <p:spPr>
          <a:xfrm>
            <a:off x="5558825" y="6079307"/>
            <a:ext cx="3214882" cy="253916"/>
          </a:xfrm>
          <a:prstGeom prst="rect">
            <a:avLst/>
          </a:prstGeom>
          <a:noFill/>
        </p:spPr>
        <p:txBody>
          <a:bodyPr wrap="square" rtlCol="0">
            <a:spAutoFit/>
          </a:bodyPr>
          <a:lstStyle/>
          <a:p>
            <a:r>
              <a:rPr kumimoji="1" lang="ja-JP" altLang="en-US" sz="1050" dirty="0">
                <a:latin typeface="ＭＳ Ｐゴシック" panose="020B0600070205080204" pitchFamily="50" charset="-128"/>
                <a:ea typeface="ＭＳ Ｐゴシック" panose="020B0600070205080204" pitchFamily="50" charset="-128"/>
              </a:rPr>
              <a:t>水力、火力、原子力発電の実績発電単価の推移</a:t>
            </a:r>
          </a:p>
        </p:txBody>
      </p:sp>
      <p:sp>
        <p:nvSpPr>
          <p:cNvPr id="12" name="コンテンツ プレースホルダー 2">
            <a:extLst>
              <a:ext uri="{FF2B5EF4-FFF2-40B4-BE49-F238E27FC236}">
                <a16:creationId xmlns:a16="http://schemas.microsoft.com/office/drawing/2014/main" id="{67DCAEA7-7B70-89D5-DF75-9029876FA3EF}"/>
              </a:ext>
            </a:extLst>
          </p:cNvPr>
          <p:cNvSpPr txBox="1">
            <a:spLocks noChangeAspect="1"/>
          </p:cNvSpPr>
          <p:nvPr/>
        </p:nvSpPr>
        <p:spPr>
          <a:xfrm>
            <a:off x="5046450" y="808619"/>
            <a:ext cx="4500561" cy="2746972"/>
          </a:xfrm>
          <a:prstGeom prst="rect">
            <a:avLst/>
          </a:prstGeom>
          <a:solidFill>
            <a:schemeClr val="accent2">
              <a:lumMod val="20000"/>
              <a:lumOff val="80000"/>
            </a:schemeClr>
          </a:solidFill>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３．環境価値</a:t>
            </a: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①発電電力当たりの、</a:t>
            </a:r>
            <a:r>
              <a:rPr lang="en-US" altLang="ja-JP" sz="1200" dirty="0">
                <a:latin typeface="ＭＳ Ｐゴシック" panose="020B0600070205080204" pitchFamily="50" charset="-128"/>
                <a:ea typeface="ＭＳ Ｐゴシック" panose="020B0600070205080204" pitchFamily="50" charset="-128"/>
              </a:rPr>
              <a:t>CO2</a:t>
            </a:r>
            <a:r>
              <a:rPr lang="ja-JP" altLang="en-US" sz="1200" dirty="0">
                <a:latin typeface="ＭＳ Ｐゴシック" panose="020B0600070205080204" pitchFamily="50" charset="-128"/>
                <a:ea typeface="ＭＳ Ｐゴシック" panose="020B0600070205080204" pitchFamily="50" charset="-128"/>
              </a:rPr>
              <a:t>排出量が極めて少ない</a:t>
            </a: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　</a:t>
            </a:r>
            <a:endParaRPr lang="en-US" altLang="ja-JP" sz="105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再生可能エネルギーの</a:t>
            </a:r>
            <a:r>
              <a:rPr lang="en-US" altLang="ja-JP" sz="1000" dirty="0">
                <a:latin typeface="ＭＳ Ｐゴシック" panose="020B0600070205080204" pitchFamily="50" charset="-128"/>
                <a:ea typeface="ＭＳ Ｐゴシック" panose="020B0600070205080204" pitchFamily="50" charset="-128"/>
              </a:rPr>
              <a:t>CO₂</a:t>
            </a:r>
            <a:r>
              <a:rPr lang="ja-JP" altLang="en-US" sz="1000" dirty="0">
                <a:latin typeface="ＭＳ Ｐゴシック" panose="020B0600070205080204" pitchFamily="50" charset="-128"/>
                <a:ea typeface="ＭＳ Ｐゴシック" panose="020B0600070205080204" pitchFamily="50" charset="-128"/>
              </a:rPr>
              <a:t>排出量原単位</a:t>
            </a:r>
          </a:p>
          <a:p>
            <a:pPr marL="0" indent="0">
              <a:lnSpc>
                <a:spcPts val="500"/>
              </a:lnSpc>
              <a:buFont typeface="Arial" panose="020B0604020202020204" pitchFamily="34" charset="0"/>
              <a:buNone/>
            </a:pPr>
            <a:r>
              <a:rPr lang="ja-JP" altLang="en-US" sz="1000" dirty="0">
                <a:latin typeface="ＭＳ Ｐゴシック" panose="020B0600070205080204" pitchFamily="50" charset="-128"/>
                <a:ea typeface="ＭＳ Ｐゴシック" panose="020B0600070205080204" pitchFamily="50" charset="-128"/>
              </a:rPr>
              <a:t>　　　　　　　（参考：石炭火力</a:t>
            </a:r>
            <a:r>
              <a:rPr lang="en-US" altLang="ja-JP" sz="1000" dirty="0">
                <a:latin typeface="ＭＳ Ｐゴシック" panose="020B0600070205080204" pitchFamily="50" charset="-128"/>
                <a:ea typeface="ＭＳ Ｐゴシック" panose="020B0600070205080204" pitchFamily="50" charset="-128"/>
              </a:rPr>
              <a:t>1,000 g/kWh</a:t>
            </a:r>
            <a:r>
              <a:rPr lang="ja-JP" altLang="en-US" sz="1000" dirty="0">
                <a:latin typeface="ＭＳ Ｐゴシック" panose="020B0600070205080204" pitchFamily="50" charset="-128"/>
                <a:ea typeface="ＭＳ Ｐゴシック" panose="020B0600070205080204" pitchFamily="50" charset="-128"/>
              </a:rPr>
              <a:t>、</a:t>
            </a:r>
            <a:r>
              <a:rPr lang="en-US" altLang="ja-JP" sz="1000" dirty="0">
                <a:latin typeface="ＭＳ Ｐゴシック" panose="020B0600070205080204" pitchFamily="50" charset="-128"/>
                <a:ea typeface="ＭＳ Ｐゴシック" panose="020B0600070205080204" pitchFamily="50" charset="-128"/>
              </a:rPr>
              <a:t>LNG480 g/kWh</a:t>
            </a:r>
            <a:r>
              <a:rPr lang="ja-JP" altLang="en-US" sz="1000" dirty="0">
                <a:latin typeface="ＭＳ Ｐゴシック" panose="020B0600070205080204" pitchFamily="50" charset="-128"/>
                <a:ea typeface="ＭＳ Ｐゴシック" panose="020B0600070205080204" pitchFamily="50" charset="-128"/>
              </a:rPr>
              <a:t>）</a:t>
            </a:r>
            <a:endParaRPr lang="en-US" altLang="ja-JP" sz="10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②ただし、減水区間等水生生物の生息等、環境への配慮が必要</a:t>
            </a: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pic>
        <p:nvPicPr>
          <p:cNvPr id="13" name="図 12">
            <a:extLst>
              <a:ext uri="{FF2B5EF4-FFF2-40B4-BE49-F238E27FC236}">
                <a16:creationId xmlns:a16="http://schemas.microsoft.com/office/drawing/2014/main" id="{67AE79BD-A1D5-A6BE-E86A-C8A112B2C697}"/>
              </a:ext>
            </a:extLst>
          </p:cNvPr>
          <p:cNvPicPr>
            <a:picLocks noChangeAspect="1"/>
          </p:cNvPicPr>
          <p:nvPr/>
        </p:nvPicPr>
        <p:blipFill>
          <a:blip r:embed="rId4"/>
          <a:stretch>
            <a:fillRect/>
          </a:stretch>
        </p:blipFill>
        <p:spPr>
          <a:xfrm>
            <a:off x="5652414" y="1315095"/>
            <a:ext cx="2830422" cy="1538733"/>
          </a:xfrm>
          <a:prstGeom prst="rect">
            <a:avLst/>
          </a:prstGeom>
        </p:spPr>
      </p:pic>
      <p:sp>
        <p:nvSpPr>
          <p:cNvPr id="14" name="正方形/長方形 13">
            <a:extLst>
              <a:ext uri="{FF2B5EF4-FFF2-40B4-BE49-F238E27FC236}">
                <a16:creationId xmlns:a16="http://schemas.microsoft.com/office/drawing/2014/main" id="{9C077AC9-4FDB-D61E-7C9A-BB25334E5B39}"/>
              </a:ext>
            </a:extLst>
          </p:cNvPr>
          <p:cNvSpPr/>
          <p:nvPr/>
        </p:nvSpPr>
        <p:spPr>
          <a:xfrm>
            <a:off x="209984" y="825665"/>
            <a:ext cx="4761489" cy="272533"/>
          </a:xfrm>
          <a:prstGeom prst="rect">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１．開発ポテンシャル</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436C4AF6-E143-6D1F-1A62-E1F34DFABCD7}"/>
              </a:ext>
            </a:extLst>
          </p:cNvPr>
          <p:cNvSpPr/>
          <p:nvPr/>
        </p:nvSpPr>
        <p:spPr>
          <a:xfrm>
            <a:off x="209984" y="3604868"/>
            <a:ext cx="9337027" cy="272533"/>
          </a:xfrm>
          <a:prstGeom prst="rect">
            <a:avLst/>
          </a:prstGeom>
          <a:solidFill>
            <a:schemeClr val="accent5">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２．電力価値</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6F03C396-6FDD-37B6-5DD5-2B5D5ADF5EDF}"/>
              </a:ext>
            </a:extLst>
          </p:cNvPr>
          <p:cNvSpPr/>
          <p:nvPr/>
        </p:nvSpPr>
        <p:spPr>
          <a:xfrm>
            <a:off x="5046450" y="808619"/>
            <a:ext cx="4500562" cy="272533"/>
          </a:xfrm>
          <a:prstGeom prst="rect">
            <a:avLst/>
          </a:prstGeom>
          <a:solidFill>
            <a:schemeClr val="accent2">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３．環境価値</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6" name="楕円 15">
            <a:extLst>
              <a:ext uri="{FF2B5EF4-FFF2-40B4-BE49-F238E27FC236}">
                <a16:creationId xmlns:a16="http://schemas.microsoft.com/office/drawing/2014/main" id="{577CFE2E-2F8F-8B1D-92A1-50C9CBE15CD7}"/>
              </a:ext>
            </a:extLst>
          </p:cNvPr>
          <p:cNvSpPr/>
          <p:nvPr/>
        </p:nvSpPr>
        <p:spPr>
          <a:xfrm>
            <a:off x="4801456" y="6315598"/>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b="1" dirty="0"/>
              <a:t>３</a:t>
            </a:r>
          </a:p>
        </p:txBody>
      </p:sp>
      <p:sp>
        <p:nvSpPr>
          <p:cNvPr id="18" name="正方形/長方形 17">
            <a:extLst>
              <a:ext uri="{FF2B5EF4-FFF2-40B4-BE49-F238E27FC236}">
                <a16:creationId xmlns:a16="http://schemas.microsoft.com/office/drawing/2014/main" id="{DD39CC51-43F0-1D13-82E2-C64F887AB9BE}"/>
              </a:ext>
            </a:extLst>
          </p:cNvPr>
          <p:cNvSpPr/>
          <p:nvPr/>
        </p:nvSpPr>
        <p:spPr>
          <a:xfrm>
            <a:off x="622300" y="6007100"/>
            <a:ext cx="3752850" cy="272533"/>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616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4A9878-67F9-4462-D8DB-B94B4CA21B8C}"/>
              </a:ext>
            </a:extLst>
          </p:cNvPr>
          <p:cNvSpPr>
            <a:spLocks noGrp="1"/>
          </p:cNvSpPr>
          <p:nvPr>
            <p:ph type="title"/>
          </p:nvPr>
        </p:nvSpPr>
        <p:spPr>
          <a:xfrm>
            <a:off x="209985" y="405844"/>
            <a:ext cx="9399876" cy="381317"/>
          </a:xfrm>
          <a:solidFill>
            <a:schemeClr val="tx1"/>
          </a:solidFill>
        </p:spPr>
        <p:txBody>
          <a:bodyPr>
            <a:normAutofit fontScale="90000"/>
          </a:bodyPr>
          <a:lstStyle/>
          <a:p>
            <a:pPr marL="0" indent="0" algn="ctr">
              <a:buNone/>
            </a:pPr>
            <a:r>
              <a:rPr kumimoji="1" lang="en-US" altLang="ja-JP" sz="2400" dirty="0">
                <a:solidFill>
                  <a:schemeClr val="bg1"/>
                </a:solidFill>
                <a:latin typeface="ＭＳ Ｐゴシック" panose="020B0600070205080204" pitchFamily="50" charset="-128"/>
                <a:ea typeface="ＭＳ Ｐゴシック" panose="020B0600070205080204" pitchFamily="50" charset="-128"/>
              </a:rPr>
              <a:t>Ⅰ.</a:t>
            </a:r>
            <a:r>
              <a:rPr kumimoji="1" lang="ja-JP" altLang="en-US" sz="2400" dirty="0">
                <a:solidFill>
                  <a:schemeClr val="bg1"/>
                </a:solidFill>
                <a:latin typeface="ＭＳ Ｐゴシック" panose="020B0600070205080204" pitchFamily="50" charset="-128"/>
                <a:ea typeface="ＭＳ Ｐゴシック" panose="020B0600070205080204" pitchFamily="50" charset="-128"/>
              </a:rPr>
              <a:t>水力発電の価値 ②</a:t>
            </a:r>
            <a:endParaRPr kumimoji="1"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ABCCA8F-5269-B398-BCEE-B03433CB87E7}"/>
              </a:ext>
            </a:extLst>
          </p:cNvPr>
          <p:cNvSpPr>
            <a:spLocks noGrp="1"/>
          </p:cNvSpPr>
          <p:nvPr>
            <p:ph idx="1"/>
          </p:nvPr>
        </p:nvSpPr>
        <p:spPr>
          <a:xfrm>
            <a:off x="209985" y="831273"/>
            <a:ext cx="4761489" cy="1429841"/>
          </a:xfrm>
          <a:solidFill>
            <a:schemeClr val="accent6">
              <a:lumMod val="20000"/>
              <a:lumOff val="80000"/>
            </a:schemeClr>
          </a:solidFill>
        </p:spPr>
        <p:txBody>
          <a:bodyPr>
            <a:noAutofit/>
          </a:bodyPr>
          <a:lstStyle/>
          <a:p>
            <a:pPr marL="0" indent="0">
              <a:buNone/>
            </a:pPr>
            <a:r>
              <a:rPr kumimoji="1" lang="ja-JP" altLang="en-US" sz="1200" b="1" dirty="0">
                <a:latin typeface="ＭＳ Ｐゴシック" panose="020B0600070205080204" pitchFamily="50" charset="-128"/>
                <a:ea typeface="ＭＳ Ｐゴシック" panose="020B0600070205080204" pitchFamily="50" charset="-128"/>
              </a:rPr>
              <a:t>１．開発ポテンシャル</a:t>
            </a:r>
            <a:endParaRPr kumimoji="1" lang="en-US" altLang="ja-JP" sz="1200" b="1" dirty="0">
              <a:latin typeface="ＭＳ Ｐゴシック" panose="020B0600070205080204" pitchFamily="50" charset="-128"/>
              <a:ea typeface="ＭＳ Ｐゴシック" panose="020B0600070205080204" pitchFamily="50" charset="-128"/>
            </a:endParaRPr>
          </a:p>
          <a:p>
            <a:pPr marL="0" indent="0">
              <a:lnSpc>
                <a:spcPts val="500"/>
              </a:lnSpc>
              <a:buNone/>
            </a:pPr>
            <a:r>
              <a:rPr kumimoji="1" lang="ja-JP" altLang="en-US" sz="1200" dirty="0">
                <a:latin typeface="ＭＳ Ｐゴシック" panose="020B0600070205080204" pitchFamily="50" charset="-128"/>
                <a:ea typeface="ＭＳ Ｐゴシック" panose="020B0600070205080204" pitchFamily="50" charset="-128"/>
              </a:rPr>
              <a:t>   </a:t>
            </a:r>
            <a:endParaRPr kumimoji="1"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None/>
            </a:pPr>
            <a:r>
              <a:rPr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○水力発電による地域の維持･発展</a:t>
            </a:r>
          </a:p>
          <a:p>
            <a:pPr marL="0" indent="0">
              <a:lnSpc>
                <a:spcPts val="500"/>
              </a:lnSpc>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ja-JP" altLang="en-US" sz="1200" dirty="0">
                <a:solidFill>
                  <a:srgbClr val="0070C0"/>
                </a:solidFill>
                <a:latin typeface="ＭＳ Ｐゴシック" panose="020B0600070205080204" pitchFamily="50" charset="-128"/>
                <a:ea typeface="ＭＳ Ｐゴシック" panose="020B0600070205080204" pitchFamily="50" charset="-128"/>
              </a:rPr>
              <a:t>・地域づくり＝エネルギーの地産地消</a:t>
            </a:r>
          </a:p>
          <a:p>
            <a:pPr marL="0" indent="0">
              <a:lnSpc>
                <a:spcPts val="500"/>
              </a:lnSpc>
              <a:buNone/>
            </a:pPr>
            <a:r>
              <a:rPr kumimoji="1" lang="ja-JP" altLang="en-US" sz="1200" dirty="0">
                <a:solidFill>
                  <a:srgbClr val="0070C0"/>
                </a:solidFill>
                <a:latin typeface="ＭＳ Ｐゴシック" panose="020B0600070205080204" pitchFamily="50" charset="-128"/>
                <a:ea typeface="ＭＳ Ｐゴシック" panose="020B0600070205080204" pitchFamily="50" charset="-128"/>
              </a:rPr>
              <a:t>　・地域経済＝雇用、地元企業発注、新規事業創出</a:t>
            </a:r>
          </a:p>
          <a:p>
            <a:pPr marL="0" indent="0">
              <a:lnSpc>
                <a:spcPts val="500"/>
              </a:lnSpc>
              <a:buNone/>
            </a:pPr>
            <a:r>
              <a:rPr kumimoji="1" lang="ja-JP" altLang="en-US" sz="1200" dirty="0">
                <a:solidFill>
                  <a:srgbClr val="0070C0"/>
                </a:solidFill>
                <a:latin typeface="ＭＳ Ｐゴシック" panose="020B0600070205080204" pitchFamily="50" charset="-128"/>
                <a:ea typeface="ＭＳ Ｐゴシック" panose="020B0600070205080204" pitchFamily="50" charset="-128"/>
              </a:rPr>
              <a:t>　・地域活性化＝環境･エネルギー教育、魅力向上</a:t>
            </a:r>
          </a:p>
          <a:p>
            <a:pPr marL="0" indent="0">
              <a:buNone/>
            </a:pP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23A4BA85-B815-ED65-E13A-CE122C4967C6}"/>
              </a:ext>
            </a:extLst>
          </p:cNvPr>
          <p:cNvSpPr txBox="1">
            <a:spLocks/>
          </p:cNvSpPr>
          <p:nvPr/>
        </p:nvSpPr>
        <p:spPr>
          <a:xfrm>
            <a:off x="228458" y="2774285"/>
            <a:ext cx="9381402" cy="3643046"/>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9" name="コンテンツ プレースホルダー 2">
            <a:extLst>
              <a:ext uri="{FF2B5EF4-FFF2-40B4-BE49-F238E27FC236}">
                <a16:creationId xmlns:a16="http://schemas.microsoft.com/office/drawing/2014/main" id="{67EB0AA5-9A38-BC0B-565E-745D3F3EBFB5}"/>
              </a:ext>
            </a:extLst>
          </p:cNvPr>
          <p:cNvSpPr txBox="1">
            <a:spLocks/>
          </p:cNvSpPr>
          <p:nvPr/>
        </p:nvSpPr>
        <p:spPr>
          <a:xfrm>
            <a:off x="4611398" y="3726269"/>
            <a:ext cx="4761489" cy="2720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12" name="コンテンツ プレースホルダー 2">
            <a:extLst>
              <a:ext uri="{FF2B5EF4-FFF2-40B4-BE49-F238E27FC236}">
                <a16:creationId xmlns:a16="http://schemas.microsoft.com/office/drawing/2014/main" id="{67DCAEA7-7B70-89D5-DF75-9029876FA3EF}"/>
              </a:ext>
            </a:extLst>
          </p:cNvPr>
          <p:cNvSpPr txBox="1">
            <a:spLocks noChangeAspect="1"/>
          </p:cNvSpPr>
          <p:nvPr/>
        </p:nvSpPr>
        <p:spPr>
          <a:xfrm>
            <a:off x="5109299" y="831273"/>
            <a:ext cx="4500561" cy="1420889"/>
          </a:xfrm>
          <a:prstGeom prst="rect">
            <a:avLst/>
          </a:prstGeom>
          <a:solidFill>
            <a:schemeClr val="accent2">
              <a:lumMod val="20000"/>
              <a:lumOff val="80000"/>
            </a:schemeClr>
          </a:solidFill>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３．環境価値</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①純国産エネルギーとして超長期にわたり活用可能</a:t>
            </a: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②カーボンニュートラルのみならず、エネルギー基盤として、我が国</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のエネルギー・セキュリティに大きく貢献できる、最も信頼性の高い</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エネルギー　</a:t>
            </a: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14" name="正方形/長方形 13">
            <a:extLst>
              <a:ext uri="{FF2B5EF4-FFF2-40B4-BE49-F238E27FC236}">
                <a16:creationId xmlns:a16="http://schemas.microsoft.com/office/drawing/2014/main" id="{9C077AC9-4FDB-D61E-7C9A-BB25334E5B39}"/>
              </a:ext>
            </a:extLst>
          </p:cNvPr>
          <p:cNvSpPr/>
          <p:nvPr/>
        </p:nvSpPr>
        <p:spPr>
          <a:xfrm>
            <a:off x="209984" y="831273"/>
            <a:ext cx="4761489" cy="272533"/>
          </a:xfrm>
          <a:prstGeom prst="rect">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４．社会的価値</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6F03C396-6FDD-37B6-5DD5-2B5D5ADF5EDF}"/>
              </a:ext>
            </a:extLst>
          </p:cNvPr>
          <p:cNvSpPr/>
          <p:nvPr/>
        </p:nvSpPr>
        <p:spPr>
          <a:xfrm>
            <a:off x="5109298" y="831272"/>
            <a:ext cx="4500562" cy="272533"/>
          </a:xfrm>
          <a:prstGeom prst="rect">
            <a:avLst/>
          </a:prstGeom>
          <a:solidFill>
            <a:schemeClr val="accent2">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５．エネルギー・セキュリティへの貢献</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6" name="タイトル 1">
            <a:extLst>
              <a:ext uri="{FF2B5EF4-FFF2-40B4-BE49-F238E27FC236}">
                <a16:creationId xmlns:a16="http://schemas.microsoft.com/office/drawing/2014/main" id="{2B82ADCD-D8AE-A72A-72EC-04B62CD5CF7A}"/>
              </a:ext>
            </a:extLst>
          </p:cNvPr>
          <p:cNvSpPr txBox="1">
            <a:spLocks/>
          </p:cNvSpPr>
          <p:nvPr/>
        </p:nvSpPr>
        <p:spPr>
          <a:xfrm>
            <a:off x="209984" y="2405057"/>
            <a:ext cx="9399876" cy="354681"/>
          </a:xfrm>
          <a:prstGeom prst="rect">
            <a:avLst/>
          </a:prstGeom>
          <a:solidFill>
            <a:schemeClr val="tx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a:t>
            </a:r>
            <a:r>
              <a:rPr lang="ja-JP" altLang="en-US" sz="2400" dirty="0">
                <a:solidFill>
                  <a:schemeClr val="bg1"/>
                </a:solidFill>
                <a:latin typeface="ＭＳ Ｐゴシック" panose="020B0600070205080204" pitchFamily="50" charset="-128"/>
                <a:ea typeface="ＭＳ Ｐゴシック" panose="020B0600070205080204" pitchFamily="50" charset="-128"/>
              </a:rPr>
              <a:t>参考</a:t>
            </a:r>
            <a:r>
              <a:rPr lang="en-US" altLang="ja-JP" sz="2400" dirty="0">
                <a:solidFill>
                  <a:schemeClr val="bg1"/>
                </a:solidFill>
                <a:latin typeface="ＭＳ Ｐゴシック" panose="020B0600070205080204" pitchFamily="50" charset="-128"/>
                <a:ea typeface="ＭＳ Ｐゴシック" panose="020B0600070205080204" pitchFamily="50" charset="-128"/>
              </a:rPr>
              <a:t>】</a:t>
            </a:r>
            <a:r>
              <a:rPr lang="ja-JP" altLang="en-US" sz="2400" dirty="0">
                <a:solidFill>
                  <a:schemeClr val="bg1"/>
                </a:solidFill>
                <a:latin typeface="ＭＳ Ｐゴシック" panose="020B0600070205080204" pitchFamily="50" charset="-128"/>
                <a:ea typeface="ＭＳ Ｐゴシック" panose="020B0600070205080204" pitchFamily="50" charset="-128"/>
              </a:rPr>
              <a:t>欧州との比較（ドイツ）</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pic>
        <p:nvPicPr>
          <p:cNvPr id="8" name="図 7">
            <a:extLst>
              <a:ext uri="{FF2B5EF4-FFF2-40B4-BE49-F238E27FC236}">
                <a16:creationId xmlns:a16="http://schemas.microsoft.com/office/drawing/2014/main" id="{2C7CEE54-EAF6-A3AC-9D95-9B75244374DA}"/>
              </a:ext>
            </a:extLst>
          </p:cNvPr>
          <p:cNvPicPr>
            <a:picLocks noChangeAspect="1"/>
          </p:cNvPicPr>
          <p:nvPr/>
        </p:nvPicPr>
        <p:blipFill>
          <a:blip r:embed="rId3"/>
          <a:stretch>
            <a:fillRect/>
          </a:stretch>
        </p:blipFill>
        <p:spPr>
          <a:xfrm>
            <a:off x="314614" y="2863202"/>
            <a:ext cx="5517142" cy="3467370"/>
          </a:xfrm>
          <a:prstGeom prst="rect">
            <a:avLst/>
          </a:prstGeom>
        </p:spPr>
      </p:pic>
      <p:sp>
        <p:nvSpPr>
          <p:cNvPr id="10" name="テキスト ボックス 9">
            <a:extLst>
              <a:ext uri="{FF2B5EF4-FFF2-40B4-BE49-F238E27FC236}">
                <a16:creationId xmlns:a16="http://schemas.microsoft.com/office/drawing/2014/main" id="{ED684BD5-BBD3-1DF3-A23B-7E51D95086F6}"/>
              </a:ext>
            </a:extLst>
          </p:cNvPr>
          <p:cNvSpPr txBox="1"/>
          <p:nvPr/>
        </p:nvSpPr>
        <p:spPr>
          <a:xfrm>
            <a:off x="5936385" y="3533981"/>
            <a:ext cx="3436501" cy="1569660"/>
          </a:xfrm>
          <a:prstGeom prst="rect">
            <a:avLst/>
          </a:prstGeom>
          <a:noFill/>
        </p:spPr>
        <p:txBody>
          <a:bodyPr wrap="square" rtlCol="0">
            <a:spAutoFit/>
          </a:bodyPr>
          <a:lstStyle/>
          <a:p>
            <a:r>
              <a:rPr kumimoji="1" lang="ja-JP" altLang="en-US" sz="1600" dirty="0"/>
              <a:t>●面積は日本とほぼ同じ</a:t>
            </a:r>
            <a:endParaRPr kumimoji="1" lang="en-US" altLang="ja-JP" sz="1600" dirty="0"/>
          </a:p>
          <a:p>
            <a:endParaRPr kumimoji="1" lang="en-US" altLang="ja-JP" sz="1600" dirty="0"/>
          </a:p>
          <a:p>
            <a:r>
              <a:rPr kumimoji="1" lang="ja-JP" altLang="en-US" sz="1600" dirty="0"/>
              <a:t>●理論包蔵水力は日本の１</a:t>
            </a:r>
            <a:r>
              <a:rPr kumimoji="1" lang="en-US" altLang="ja-JP" sz="1600" dirty="0"/>
              <a:t>/</a:t>
            </a:r>
            <a:r>
              <a:rPr kumimoji="1" lang="ja-JP" altLang="en-US" sz="1600" dirty="0"/>
              <a:t>６</a:t>
            </a:r>
            <a:endParaRPr kumimoji="1" lang="en-US" altLang="ja-JP" sz="1600" dirty="0"/>
          </a:p>
          <a:p>
            <a:endParaRPr kumimoji="1" lang="en-US" altLang="ja-JP" sz="1600" dirty="0"/>
          </a:p>
          <a:p>
            <a:r>
              <a:rPr kumimoji="1" lang="ja-JP" altLang="en-US" sz="1600" dirty="0"/>
              <a:t>●極めて高密度に水力発電所を設置</a:t>
            </a:r>
            <a:endParaRPr kumimoji="1" lang="en-US" altLang="ja-JP" sz="1600" dirty="0"/>
          </a:p>
          <a:p>
            <a:r>
              <a:rPr kumimoji="1" lang="en-US" altLang="ja-JP" sz="1600" dirty="0"/>
              <a:t>   </a:t>
            </a:r>
            <a:r>
              <a:rPr kumimoji="1" lang="ja-JP" altLang="en-US" sz="1600" dirty="0"/>
              <a:t>日本の５倍</a:t>
            </a:r>
          </a:p>
        </p:txBody>
      </p:sp>
      <p:sp>
        <p:nvSpPr>
          <p:cNvPr id="5" name="楕円 4">
            <a:extLst>
              <a:ext uri="{FF2B5EF4-FFF2-40B4-BE49-F238E27FC236}">
                <a16:creationId xmlns:a16="http://schemas.microsoft.com/office/drawing/2014/main" id="{10B7AB4E-15D4-0F4E-D5C0-8172266610B4}"/>
              </a:ext>
            </a:extLst>
          </p:cNvPr>
          <p:cNvSpPr/>
          <p:nvPr/>
        </p:nvSpPr>
        <p:spPr>
          <a:xfrm>
            <a:off x="4801456" y="6222408"/>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b="1" dirty="0"/>
              <a:t>４</a:t>
            </a:r>
          </a:p>
        </p:txBody>
      </p:sp>
    </p:spTree>
    <p:extLst>
      <p:ext uri="{BB962C8B-B14F-4D97-AF65-F5344CB8AC3E}">
        <p14:creationId xmlns:p14="http://schemas.microsoft.com/office/powerpoint/2010/main" val="66644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23A4BA85-B815-ED65-E13A-CE122C4967C6}"/>
              </a:ext>
            </a:extLst>
          </p:cNvPr>
          <p:cNvSpPr txBox="1">
            <a:spLocks/>
          </p:cNvSpPr>
          <p:nvPr/>
        </p:nvSpPr>
        <p:spPr>
          <a:xfrm>
            <a:off x="253062" y="959128"/>
            <a:ext cx="9399876" cy="4636656"/>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9" name="コンテンツ プレースホルダー 2">
            <a:extLst>
              <a:ext uri="{FF2B5EF4-FFF2-40B4-BE49-F238E27FC236}">
                <a16:creationId xmlns:a16="http://schemas.microsoft.com/office/drawing/2014/main" id="{67EB0AA5-9A38-BC0B-565E-745D3F3EBFB5}"/>
              </a:ext>
            </a:extLst>
          </p:cNvPr>
          <p:cNvSpPr txBox="1">
            <a:spLocks/>
          </p:cNvSpPr>
          <p:nvPr/>
        </p:nvSpPr>
        <p:spPr>
          <a:xfrm>
            <a:off x="4611398" y="3726269"/>
            <a:ext cx="4761489" cy="2720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16" name="タイトル 1">
            <a:extLst>
              <a:ext uri="{FF2B5EF4-FFF2-40B4-BE49-F238E27FC236}">
                <a16:creationId xmlns:a16="http://schemas.microsoft.com/office/drawing/2014/main" id="{2B82ADCD-D8AE-A72A-72EC-04B62CD5CF7A}"/>
              </a:ext>
            </a:extLst>
          </p:cNvPr>
          <p:cNvSpPr txBox="1">
            <a:spLocks/>
          </p:cNvSpPr>
          <p:nvPr/>
        </p:nvSpPr>
        <p:spPr>
          <a:xfrm>
            <a:off x="253062" y="636131"/>
            <a:ext cx="9399876" cy="354681"/>
          </a:xfrm>
          <a:prstGeom prst="rect">
            <a:avLst/>
          </a:prstGeom>
          <a:solidFill>
            <a:schemeClr val="tx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a:t>
            </a:r>
            <a:r>
              <a:rPr lang="ja-JP" altLang="en-US" sz="2400" dirty="0">
                <a:solidFill>
                  <a:schemeClr val="bg1"/>
                </a:solidFill>
                <a:latin typeface="ＭＳ Ｐゴシック" panose="020B0600070205080204" pitchFamily="50" charset="-128"/>
                <a:ea typeface="ＭＳ Ｐゴシック" panose="020B0600070205080204" pitchFamily="50" charset="-128"/>
              </a:rPr>
              <a:t>参考</a:t>
            </a:r>
            <a:r>
              <a:rPr lang="en-US" altLang="ja-JP" sz="2400" dirty="0">
                <a:solidFill>
                  <a:schemeClr val="bg1"/>
                </a:solidFill>
                <a:latin typeface="ＭＳ Ｐゴシック" panose="020B0600070205080204" pitchFamily="50" charset="-128"/>
                <a:ea typeface="ＭＳ Ｐゴシック" panose="020B0600070205080204" pitchFamily="50" charset="-128"/>
              </a:rPr>
              <a:t>】</a:t>
            </a:r>
            <a:r>
              <a:rPr lang="ja-JP" altLang="en-US" sz="2400" dirty="0">
                <a:solidFill>
                  <a:schemeClr val="bg1"/>
                </a:solidFill>
                <a:latin typeface="ＭＳ Ｐゴシック" panose="020B0600070205080204" pitchFamily="50" charset="-128"/>
                <a:ea typeface="ＭＳ Ｐゴシック" panose="020B0600070205080204" pitchFamily="50" charset="-128"/>
              </a:rPr>
              <a:t>欧州との比較 （オーストリア）</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ED684BD5-BBD3-1DF3-A23B-7E51D95086F6}"/>
              </a:ext>
            </a:extLst>
          </p:cNvPr>
          <p:cNvSpPr txBox="1"/>
          <p:nvPr/>
        </p:nvSpPr>
        <p:spPr>
          <a:xfrm>
            <a:off x="590554" y="3277456"/>
            <a:ext cx="3436501" cy="1323439"/>
          </a:xfrm>
          <a:prstGeom prst="rect">
            <a:avLst/>
          </a:prstGeom>
          <a:noFill/>
        </p:spPr>
        <p:txBody>
          <a:bodyPr wrap="square" rtlCol="0">
            <a:spAutoFit/>
          </a:bodyPr>
          <a:lstStyle/>
          <a:p>
            <a:r>
              <a:rPr kumimoji="1" lang="ja-JP" altLang="en-US" sz="1600" dirty="0"/>
              <a:t>●面積は北海道とほぼ同じ</a:t>
            </a:r>
            <a:endParaRPr kumimoji="1" lang="en-US" altLang="ja-JP" sz="1600" dirty="0"/>
          </a:p>
          <a:p>
            <a:endParaRPr kumimoji="1" lang="en-US" altLang="ja-JP" sz="1600" dirty="0"/>
          </a:p>
          <a:p>
            <a:r>
              <a:rPr kumimoji="1" lang="ja-JP" altLang="en-US" sz="1600" dirty="0"/>
              <a:t>●降水量は北海道よりも少ない</a:t>
            </a:r>
            <a:endParaRPr kumimoji="1" lang="en-US" altLang="ja-JP" sz="1600" dirty="0"/>
          </a:p>
          <a:p>
            <a:endParaRPr kumimoji="1" lang="en-US" altLang="ja-JP" sz="1600" dirty="0"/>
          </a:p>
          <a:p>
            <a:r>
              <a:rPr kumimoji="1" lang="ja-JP" altLang="en-US" sz="1600" dirty="0"/>
              <a:t>●水力発電所は北海道の</a:t>
            </a:r>
            <a:r>
              <a:rPr kumimoji="1" lang="en-US" altLang="ja-JP" sz="1600" dirty="0"/>
              <a:t>50</a:t>
            </a:r>
            <a:r>
              <a:rPr kumimoji="1" lang="ja-JP" altLang="en-US" sz="1600" dirty="0"/>
              <a:t>倍</a:t>
            </a:r>
          </a:p>
        </p:txBody>
      </p:sp>
      <p:graphicFrame>
        <p:nvGraphicFramePr>
          <p:cNvPr id="20" name="表 19">
            <a:extLst>
              <a:ext uri="{FF2B5EF4-FFF2-40B4-BE49-F238E27FC236}">
                <a16:creationId xmlns:a16="http://schemas.microsoft.com/office/drawing/2014/main" id="{F536C5A2-0445-9A3C-FCCA-28F29BE04F30}"/>
              </a:ext>
            </a:extLst>
          </p:cNvPr>
          <p:cNvGraphicFramePr>
            <a:graphicFrameLocks noGrp="1"/>
          </p:cNvGraphicFramePr>
          <p:nvPr>
            <p:extLst>
              <p:ext uri="{D42A27DB-BD31-4B8C-83A1-F6EECF244321}">
                <p14:modId xmlns:p14="http://schemas.microsoft.com/office/powerpoint/2010/main" val="745408721"/>
              </p:ext>
            </p:extLst>
          </p:nvPr>
        </p:nvGraphicFramePr>
        <p:xfrm>
          <a:off x="357333" y="1009125"/>
          <a:ext cx="3262167" cy="2090810"/>
        </p:xfrm>
        <a:graphic>
          <a:graphicData uri="http://schemas.openxmlformats.org/drawingml/2006/table">
            <a:tbl>
              <a:tblPr firstRow="1" bandRow="1">
                <a:tableStyleId>{5C22544A-7EE6-4342-B048-85BDC9FD1C3A}</a:tableStyleId>
              </a:tblPr>
              <a:tblGrid>
                <a:gridCol w="1046017">
                  <a:extLst>
                    <a:ext uri="{9D8B030D-6E8A-4147-A177-3AD203B41FA5}">
                      <a16:colId xmlns:a16="http://schemas.microsoft.com/office/drawing/2014/main" val="1449941736"/>
                    </a:ext>
                  </a:extLst>
                </a:gridCol>
                <a:gridCol w="1058483">
                  <a:extLst>
                    <a:ext uri="{9D8B030D-6E8A-4147-A177-3AD203B41FA5}">
                      <a16:colId xmlns:a16="http://schemas.microsoft.com/office/drawing/2014/main" val="2921188969"/>
                    </a:ext>
                  </a:extLst>
                </a:gridCol>
                <a:gridCol w="1157667">
                  <a:extLst>
                    <a:ext uri="{9D8B030D-6E8A-4147-A177-3AD203B41FA5}">
                      <a16:colId xmlns:a16="http://schemas.microsoft.com/office/drawing/2014/main" val="1228954053"/>
                    </a:ext>
                  </a:extLst>
                </a:gridCol>
              </a:tblGrid>
              <a:tr h="370840">
                <a:tc>
                  <a:txBody>
                    <a:bodyPr/>
                    <a:lstStyle/>
                    <a:p>
                      <a:endParaRPr kumimoji="1" lang="ja-JP" altLang="en-US" sz="1100"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オーストリア</a:t>
                      </a:r>
                    </a:p>
                  </a:txBody>
                  <a:tcPr/>
                </a:tc>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北海道</a:t>
                      </a:r>
                    </a:p>
                  </a:txBody>
                  <a:tcPr/>
                </a:tc>
                <a:extLst>
                  <a:ext uri="{0D108BD9-81ED-4DB2-BD59-A6C34878D82A}">
                    <a16:rowId xmlns:a16="http://schemas.microsoft.com/office/drawing/2014/main" val="1297781216"/>
                  </a:ext>
                </a:extLst>
              </a:tr>
              <a:tr h="370840">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面　　積</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83,900</a:t>
                      </a:r>
                      <a:r>
                        <a:rPr kumimoji="1" lang="ja-JP" altLang="en-US" sz="1100" dirty="0">
                          <a:latin typeface="ＭＳ Ｐゴシック" panose="020B0600070205080204" pitchFamily="50" charset="-128"/>
                          <a:ea typeface="ＭＳ Ｐゴシック" panose="020B0600070205080204" pitchFamily="50" charset="-128"/>
                        </a:rPr>
                        <a:t>㎢</a:t>
                      </a:r>
                    </a:p>
                  </a:txBody>
                  <a:tcPr/>
                </a:tc>
                <a:tc>
                  <a:txBody>
                    <a:bodyPr/>
                    <a:lstStyle/>
                    <a:p>
                      <a:r>
                        <a:rPr kumimoji="1" lang="en-US" altLang="ja-JP" sz="1100" dirty="0">
                          <a:latin typeface="ＭＳ Ｐゴシック" panose="020B0600070205080204" pitchFamily="50" charset="-128"/>
                          <a:ea typeface="ＭＳ Ｐゴシック" panose="020B0600070205080204" pitchFamily="50" charset="-128"/>
                        </a:rPr>
                        <a:t>    83,400</a:t>
                      </a:r>
                      <a:r>
                        <a:rPr kumimoji="1" lang="ja-JP" altLang="en-US" sz="1100" dirty="0">
                          <a:latin typeface="ＭＳ Ｐゴシック" panose="020B0600070205080204" pitchFamily="50" charset="-128"/>
                          <a:ea typeface="ＭＳ Ｐゴシック" panose="020B0600070205080204" pitchFamily="50" charset="-128"/>
                        </a:rPr>
                        <a:t>㎢</a:t>
                      </a:r>
                    </a:p>
                  </a:txBody>
                  <a:tcPr/>
                </a:tc>
                <a:extLst>
                  <a:ext uri="{0D108BD9-81ED-4DB2-BD59-A6C34878D82A}">
                    <a16:rowId xmlns:a16="http://schemas.microsoft.com/office/drawing/2014/main" val="1790760326"/>
                  </a:ext>
                </a:extLst>
              </a:tr>
              <a:tr h="414410">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人　　口</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874</a:t>
                      </a:r>
                      <a:r>
                        <a:rPr kumimoji="1" lang="ja-JP" altLang="en-US" sz="1100" dirty="0">
                          <a:latin typeface="ＭＳ Ｐゴシック" panose="020B0600070205080204" pitchFamily="50" charset="-128"/>
                          <a:ea typeface="ＭＳ Ｐゴシック" panose="020B0600070205080204" pitchFamily="50" charset="-128"/>
                        </a:rPr>
                        <a:t>万人</a:t>
                      </a:r>
                    </a:p>
                  </a:txBody>
                  <a:tcPr/>
                </a:tc>
                <a:tc>
                  <a:txBody>
                    <a:bodyPr/>
                    <a:lstStyle/>
                    <a:p>
                      <a:r>
                        <a:rPr kumimoji="1" lang="en-US" altLang="ja-JP" sz="1100" dirty="0">
                          <a:latin typeface="ＭＳ Ｐゴシック" panose="020B0600070205080204" pitchFamily="50" charset="-128"/>
                          <a:ea typeface="ＭＳ Ｐゴシック" panose="020B0600070205080204" pitchFamily="50" charset="-128"/>
                        </a:rPr>
                        <a:t>     522</a:t>
                      </a:r>
                      <a:r>
                        <a:rPr kumimoji="1" lang="ja-JP" altLang="en-US" sz="1100" dirty="0">
                          <a:latin typeface="ＭＳ Ｐゴシック" panose="020B0600070205080204" pitchFamily="50" charset="-128"/>
                          <a:ea typeface="ＭＳ Ｐゴシック" panose="020B0600070205080204" pitchFamily="50" charset="-128"/>
                        </a:rPr>
                        <a:t>万人</a:t>
                      </a:r>
                    </a:p>
                  </a:txBody>
                  <a:tcPr/>
                </a:tc>
                <a:extLst>
                  <a:ext uri="{0D108BD9-81ED-4DB2-BD59-A6C34878D82A}">
                    <a16:rowId xmlns:a16="http://schemas.microsoft.com/office/drawing/2014/main" val="2822519957"/>
                  </a:ext>
                </a:extLst>
              </a:tr>
              <a:tr h="370840">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年間降水量</a:t>
                      </a:r>
                    </a:p>
                  </a:txBody>
                  <a:tcPr/>
                </a:tc>
                <a:tc>
                  <a:txBody>
                    <a:bodyPr/>
                    <a:lstStyle/>
                    <a:p>
                      <a:r>
                        <a:rPr kumimoji="1" lang="en-US" altLang="ja-JP" sz="1100" dirty="0">
                          <a:latin typeface="ＭＳ Ｐゴシック" panose="020B0600070205080204" pitchFamily="50" charset="-128"/>
                          <a:ea typeface="ＭＳ Ｐゴシック" panose="020B0600070205080204" pitchFamily="50" charset="-128"/>
                        </a:rPr>
                        <a:t>       660mm</a:t>
                      </a:r>
                      <a:endParaRPr kumimoji="1" lang="ja-JP" altLang="en-US" sz="110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  約</a:t>
                      </a:r>
                      <a:r>
                        <a:rPr kumimoji="1" lang="en-US" altLang="ja-JP" sz="1100" dirty="0">
                          <a:latin typeface="ＭＳ Ｐゴシック" panose="020B0600070205080204" pitchFamily="50" charset="-128"/>
                          <a:ea typeface="ＭＳ Ｐゴシック" panose="020B0600070205080204" pitchFamily="50" charset="-128"/>
                        </a:rPr>
                        <a:t>1,000mm</a:t>
                      </a:r>
                      <a:endParaRPr kumimoji="1" lang="ja-JP" altLang="en-US"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964537593"/>
                  </a:ext>
                </a:extLst>
              </a:tr>
              <a:tr h="370840">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水力発電所数</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　約</a:t>
                      </a:r>
                      <a:r>
                        <a:rPr kumimoji="1" lang="en-US" altLang="ja-JP" sz="1100" dirty="0">
                          <a:latin typeface="ＭＳ Ｐゴシック" panose="020B0600070205080204" pitchFamily="50" charset="-128"/>
                          <a:ea typeface="ＭＳ Ｐゴシック" panose="020B0600070205080204" pitchFamily="50" charset="-128"/>
                        </a:rPr>
                        <a:t>5,000</a:t>
                      </a:r>
                      <a:r>
                        <a:rPr kumimoji="1" lang="ja-JP" altLang="en-US" sz="1100" dirty="0">
                          <a:latin typeface="ＭＳ Ｐゴシック" panose="020B0600070205080204" pitchFamily="50" charset="-128"/>
                          <a:ea typeface="ＭＳ Ｐゴシック" panose="020B0600070205080204" pitchFamily="50" charset="-128"/>
                        </a:rPr>
                        <a:t>か所</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000" dirty="0">
                          <a:latin typeface="ＭＳ Ｐゴシック" panose="020B0600070205080204" pitchFamily="50" charset="-128"/>
                          <a:ea typeface="ＭＳ Ｐゴシック" panose="020B0600070205080204" pitchFamily="50" charset="-128"/>
                        </a:rPr>
                        <a:t>  うち系統接続</a:t>
                      </a:r>
                      <a:endParaRPr kumimoji="1" lang="en-US" altLang="ja-JP" sz="1000" dirty="0">
                        <a:latin typeface="ＭＳ Ｐゴシック" panose="020B0600070205080204" pitchFamily="50" charset="-128"/>
                        <a:ea typeface="ＭＳ Ｐゴシック" panose="020B0600070205080204" pitchFamily="50" charset="-128"/>
                      </a:endParaRPr>
                    </a:p>
                    <a:p>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4,000</a:t>
                      </a:r>
                      <a:r>
                        <a:rPr kumimoji="1" lang="ja-JP" altLang="en-US" sz="1000" dirty="0">
                          <a:latin typeface="ＭＳ Ｐゴシック" panose="020B0600070205080204" pitchFamily="50" charset="-128"/>
                          <a:ea typeface="ＭＳ Ｐゴシック" panose="020B0600070205080204" pitchFamily="50" charset="-128"/>
                        </a:rPr>
                        <a:t>か所</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107</a:t>
                      </a:r>
                      <a:r>
                        <a:rPr kumimoji="1" lang="ja-JP" altLang="en-US" sz="1100" dirty="0">
                          <a:latin typeface="ＭＳ Ｐゴシック" panose="020B0600070205080204" pitchFamily="50" charset="-128"/>
                          <a:ea typeface="ＭＳ Ｐゴシック" panose="020B0600070205080204" pitchFamily="50" charset="-128"/>
                        </a:rPr>
                        <a:t>か所</a:t>
                      </a:r>
                    </a:p>
                  </a:txBody>
                  <a:tcPr/>
                </a:tc>
                <a:extLst>
                  <a:ext uri="{0D108BD9-81ED-4DB2-BD59-A6C34878D82A}">
                    <a16:rowId xmlns:a16="http://schemas.microsoft.com/office/drawing/2014/main" val="1570796189"/>
                  </a:ext>
                </a:extLst>
              </a:tr>
            </a:tbl>
          </a:graphicData>
        </a:graphic>
      </p:graphicFrame>
      <p:pic>
        <p:nvPicPr>
          <p:cNvPr id="22" name="図 21">
            <a:extLst>
              <a:ext uri="{FF2B5EF4-FFF2-40B4-BE49-F238E27FC236}">
                <a16:creationId xmlns:a16="http://schemas.microsoft.com/office/drawing/2014/main" id="{FD23EA65-6E5E-D43F-A390-B0FA6FFEB101}"/>
              </a:ext>
            </a:extLst>
          </p:cNvPr>
          <p:cNvPicPr>
            <a:picLocks noChangeAspect="1"/>
          </p:cNvPicPr>
          <p:nvPr/>
        </p:nvPicPr>
        <p:blipFill>
          <a:blip r:embed="rId3"/>
          <a:stretch>
            <a:fillRect/>
          </a:stretch>
        </p:blipFill>
        <p:spPr>
          <a:xfrm>
            <a:off x="3755212" y="1993900"/>
            <a:ext cx="5837333" cy="3114594"/>
          </a:xfrm>
          <a:prstGeom prst="rect">
            <a:avLst/>
          </a:prstGeom>
        </p:spPr>
      </p:pic>
      <p:sp>
        <p:nvSpPr>
          <p:cNvPr id="5" name="楕円 4">
            <a:extLst>
              <a:ext uri="{FF2B5EF4-FFF2-40B4-BE49-F238E27FC236}">
                <a16:creationId xmlns:a16="http://schemas.microsoft.com/office/drawing/2014/main" id="{10B7AB4E-15D4-0F4E-D5C0-8172266610B4}"/>
              </a:ext>
            </a:extLst>
          </p:cNvPr>
          <p:cNvSpPr/>
          <p:nvPr/>
        </p:nvSpPr>
        <p:spPr>
          <a:xfrm>
            <a:off x="4801456" y="6070325"/>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b="1" dirty="0"/>
              <a:t>5</a:t>
            </a:r>
            <a:endParaRPr kumimoji="1" lang="ja-JP" altLang="en-US" b="1" dirty="0"/>
          </a:p>
        </p:txBody>
      </p:sp>
    </p:spTree>
    <p:extLst>
      <p:ext uri="{BB962C8B-B14F-4D97-AF65-F5344CB8AC3E}">
        <p14:creationId xmlns:p14="http://schemas.microsoft.com/office/powerpoint/2010/main" val="329011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23A4BA85-B815-ED65-E13A-CE122C4967C6}"/>
              </a:ext>
            </a:extLst>
          </p:cNvPr>
          <p:cNvSpPr txBox="1">
            <a:spLocks/>
          </p:cNvSpPr>
          <p:nvPr/>
        </p:nvSpPr>
        <p:spPr>
          <a:xfrm>
            <a:off x="219221" y="1310207"/>
            <a:ext cx="9381402" cy="4610301"/>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b="1" dirty="0">
                <a:latin typeface="ＭＳ Ｐゴシック" panose="020B0600070205080204" pitchFamily="50" charset="-128"/>
                <a:ea typeface="ＭＳ Ｐゴシック" panose="020B0600070205080204" pitchFamily="50" charset="-128"/>
              </a:rPr>
              <a:t>　　　　　　　　　　　　　　　　　　　　〇地元の合意形成の困難さと経済性（発電事業の事業性）の確保の困難さ</a:t>
            </a:r>
          </a:p>
          <a:p>
            <a:pPr marL="0" indent="0">
              <a:lnSpc>
                <a:spcPts val="500"/>
              </a:lnSpc>
              <a:buFont typeface="Arial" panose="020B0604020202020204" pitchFamily="34" charset="0"/>
              <a:buNone/>
            </a:pPr>
            <a:endParaRPr lang="en-US" altLang="ja-JP" sz="1200" b="1"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9" name="コンテンツ プレースホルダー 2">
            <a:extLst>
              <a:ext uri="{FF2B5EF4-FFF2-40B4-BE49-F238E27FC236}">
                <a16:creationId xmlns:a16="http://schemas.microsoft.com/office/drawing/2014/main" id="{67EB0AA5-9A38-BC0B-565E-745D3F3EBFB5}"/>
              </a:ext>
            </a:extLst>
          </p:cNvPr>
          <p:cNvSpPr txBox="1">
            <a:spLocks/>
          </p:cNvSpPr>
          <p:nvPr/>
        </p:nvSpPr>
        <p:spPr>
          <a:xfrm>
            <a:off x="4611398" y="3726269"/>
            <a:ext cx="4761489" cy="2720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15" name="正方形/長方形 14">
            <a:extLst>
              <a:ext uri="{FF2B5EF4-FFF2-40B4-BE49-F238E27FC236}">
                <a16:creationId xmlns:a16="http://schemas.microsoft.com/office/drawing/2014/main" id="{436C4AF6-E143-6D1F-1A62-E1F34DFABCD7}"/>
              </a:ext>
            </a:extLst>
          </p:cNvPr>
          <p:cNvSpPr/>
          <p:nvPr/>
        </p:nvSpPr>
        <p:spPr>
          <a:xfrm>
            <a:off x="209984" y="1159864"/>
            <a:ext cx="9399876" cy="272533"/>
          </a:xfrm>
          <a:prstGeom prst="rect">
            <a:avLst/>
          </a:prstGeom>
          <a:solidFill>
            <a:schemeClr val="bg2">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１．水力開発の隘路</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6" name="タイトル 1">
            <a:extLst>
              <a:ext uri="{FF2B5EF4-FFF2-40B4-BE49-F238E27FC236}">
                <a16:creationId xmlns:a16="http://schemas.microsoft.com/office/drawing/2014/main" id="{2B82ADCD-D8AE-A72A-72EC-04B62CD5CF7A}"/>
              </a:ext>
            </a:extLst>
          </p:cNvPr>
          <p:cNvSpPr txBox="1">
            <a:spLocks/>
          </p:cNvSpPr>
          <p:nvPr/>
        </p:nvSpPr>
        <p:spPr>
          <a:xfrm>
            <a:off x="209984" y="760984"/>
            <a:ext cx="9399876" cy="354681"/>
          </a:xfrm>
          <a:prstGeom prst="rect">
            <a:avLst/>
          </a:prstGeom>
          <a:solidFill>
            <a:schemeClr val="tx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Ⅱ.</a:t>
            </a:r>
            <a:r>
              <a:rPr lang="ja-JP" altLang="en-US" sz="2400" dirty="0">
                <a:solidFill>
                  <a:schemeClr val="bg1"/>
                </a:solidFill>
                <a:latin typeface="ＭＳ Ｐゴシック" panose="020B0600070205080204" pitchFamily="50" charset="-128"/>
                <a:ea typeface="ＭＳ Ｐゴシック" panose="020B0600070205080204" pitchFamily="50" charset="-128"/>
              </a:rPr>
              <a:t>水力発電の課題 ①</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pic>
        <p:nvPicPr>
          <p:cNvPr id="18" name="図 17">
            <a:extLst>
              <a:ext uri="{FF2B5EF4-FFF2-40B4-BE49-F238E27FC236}">
                <a16:creationId xmlns:a16="http://schemas.microsoft.com/office/drawing/2014/main" id="{7346900C-9D97-FB68-30CA-40E322CBD77F}"/>
              </a:ext>
            </a:extLst>
          </p:cNvPr>
          <p:cNvPicPr>
            <a:picLocks noChangeAspect="1"/>
          </p:cNvPicPr>
          <p:nvPr/>
        </p:nvPicPr>
        <p:blipFill>
          <a:blip r:embed="rId3"/>
          <a:stretch>
            <a:fillRect/>
          </a:stretch>
        </p:blipFill>
        <p:spPr>
          <a:xfrm>
            <a:off x="1325140" y="1836466"/>
            <a:ext cx="6957810" cy="3861670"/>
          </a:xfrm>
          <a:prstGeom prst="rect">
            <a:avLst/>
          </a:prstGeom>
        </p:spPr>
      </p:pic>
      <p:sp>
        <p:nvSpPr>
          <p:cNvPr id="5" name="楕円 4">
            <a:extLst>
              <a:ext uri="{FF2B5EF4-FFF2-40B4-BE49-F238E27FC236}">
                <a16:creationId xmlns:a16="http://schemas.microsoft.com/office/drawing/2014/main" id="{10B7AB4E-15D4-0F4E-D5C0-8172266610B4}"/>
              </a:ext>
            </a:extLst>
          </p:cNvPr>
          <p:cNvSpPr/>
          <p:nvPr/>
        </p:nvSpPr>
        <p:spPr>
          <a:xfrm>
            <a:off x="4801456" y="6097016"/>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b="1" dirty="0"/>
              <a:t>6</a:t>
            </a:r>
            <a:endParaRPr kumimoji="1" lang="ja-JP" altLang="en-US" b="1" dirty="0"/>
          </a:p>
        </p:txBody>
      </p:sp>
    </p:spTree>
    <p:extLst>
      <p:ext uri="{BB962C8B-B14F-4D97-AF65-F5344CB8AC3E}">
        <p14:creationId xmlns:p14="http://schemas.microsoft.com/office/powerpoint/2010/main" val="402851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23A4BA85-B815-ED65-E13A-CE122C4967C6}"/>
              </a:ext>
            </a:extLst>
          </p:cNvPr>
          <p:cNvSpPr txBox="1">
            <a:spLocks/>
          </p:cNvSpPr>
          <p:nvPr/>
        </p:nvSpPr>
        <p:spPr>
          <a:xfrm>
            <a:off x="314613" y="681645"/>
            <a:ext cx="9377343" cy="5486400"/>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①</a:t>
            </a:r>
            <a:r>
              <a:rPr lang="en-US" altLang="ja-JP" sz="1200" dirty="0">
                <a:latin typeface="ＭＳ Ｐゴシック" panose="020B0600070205080204" pitchFamily="50" charset="-128"/>
                <a:ea typeface="ＭＳ Ｐゴシック" panose="020B0600070205080204" pitchFamily="50" charset="-128"/>
              </a:rPr>
              <a:t>FIT</a:t>
            </a:r>
            <a:r>
              <a:rPr lang="ja-JP" altLang="en-US" sz="1200" dirty="0">
                <a:latin typeface="ＭＳ Ｐゴシック" panose="020B0600070205080204" pitchFamily="50" charset="-128"/>
                <a:ea typeface="ＭＳ Ｐゴシック" panose="020B0600070205080204" pitchFamily="50" charset="-128"/>
              </a:rPr>
              <a:t>制度により太陽光を中心に新規参入もあり、爆発的に設備容量が増加</a:t>
            </a: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②しかし、水力発電の新規開発量はほとんど増加なし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p>
        </p:txBody>
      </p:sp>
      <p:sp>
        <p:nvSpPr>
          <p:cNvPr id="9" name="コンテンツ プレースホルダー 2">
            <a:extLst>
              <a:ext uri="{FF2B5EF4-FFF2-40B4-BE49-F238E27FC236}">
                <a16:creationId xmlns:a16="http://schemas.microsoft.com/office/drawing/2014/main" id="{67EB0AA5-9A38-BC0B-565E-745D3F3EBFB5}"/>
              </a:ext>
            </a:extLst>
          </p:cNvPr>
          <p:cNvSpPr txBox="1">
            <a:spLocks/>
          </p:cNvSpPr>
          <p:nvPr/>
        </p:nvSpPr>
        <p:spPr>
          <a:xfrm>
            <a:off x="4611398" y="3726269"/>
            <a:ext cx="4761489" cy="2720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15" name="正方形/長方形 14">
            <a:extLst>
              <a:ext uri="{FF2B5EF4-FFF2-40B4-BE49-F238E27FC236}">
                <a16:creationId xmlns:a16="http://schemas.microsoft.com/office/drawing/2014/main" id="{436C4AF6-E143-6D1F-1A62-E1F34DFABCD7}"/>
              </a:ext>
            </a:extLst>
          </p:cNvPr>
          <p:cNvSpPr/>
          <p:nvPr/>
        </p:nvSpPr>
        <p:spPr>
          <a:xfrm>
            <a:off x="314613" y="836111"/>
            <a:ext cx="9399876" cy="272533"/>
          </a:xfrm>
          <a:prstGeom prst="rect">
            <a:avLst/>
          </a:prstGeom>
          <a:solidFill>
            <a:schemeClr val="bg2">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２．水力開発に係る</a:t>
            </a:r>
            <a:r>
              <a:rPr kumimoji="1" lang="en-US" altLang="ja-JP" sz="1600" dirty="0">
                <a:latin typeface="ＭＳ Ｐゴシック" panose="020B0600070205080204" pitchFamily="50" charset="-128"/>
                <a:ea typeface="ＭＳ Ｐゴシック" panose="020B0600070205080204" pitchFamily="50" charset="-128"/>
              </a:rPr>
              <a:t>FIT</a:t>
            </a:r>
            <a:r>
              <a:rPr kumimoji="1" lang="ja-JP" altLang="en-US" sz="1600" dirty="0">
                <a:latin typeface="ＭＳ Ｐゴシック" panose="020B0600070205080204" pitchFamily="50" charset="-128"/>
                <a:ea typeface="ＭＳ Ｐゴシック" panose="020B0600070205080204" pitchFamily="50" charset="-128"/>
              </a:rPr>
              <a:t>制度・補助金制度の問題点</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6" name="タイトル 1">
            <a:extLst>
              <a:ext uri="{FF2B5EF4-FFF2-40B4-BE49-F238E27FC236}">
                <a16:creationId xmlns:a16="http://schemas.microsoft.com/office/drawing/2014/main" id="{2B82ADCD-D8AE-A72A-72EC-04B62CD5CF7A}"/>
              </a:ext>
            </a:extLst>
          </p:cNvPr>
          <p:cNvSpPr txBox="1">
            <a:spLocks/>
          </p:cNvSpPr>
          <p:nvPr/>
        </p:nvSpPr>
        <p:spPr>
          <a:xfrm>
            <a:off x="308411" y="441256"/>
            <a:ext cx="9399876" cy="340601"/>
          </a:xfrm>
          <a:prstGeom prst="rect">
            <a:avLst/>
          </a:prstGeom>
          <a:solidFill>
            <a:schemeClr val="tx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Ⅱ.</a:t>
            </a:r>
            <a:r>
              <a:rPr lang="ja-JP" altLang="en-US" sz="2400" dirty="0">
                <a:solidFill>
                  <a:schemeClr val="bg1"/>
                </a:solidFill>
                <a:latin typeface="ＭＳ Ｐゴシック" panose="020B0600070205080204" pitchFamily="50" charset="-128"/>
                <a:ea typeface="ＭＳ Ｐゴシック" panose="020B0600070205080204" pitchFamily="50" charset="-128"/>
              </a:rPr>
              <a:t>水力発電の課題 ②</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9FC30EF5-6221-21C4-9298-518D0965774A}"/>
              </a:ext>
            </a:extLst>
          </p:cNvPr>
          <p:cNvSpPr/>
          <p:nvPr/>
        </p:nvSpPr>
        <p:spPr>
          <a:xfrm>
            <a:off x="445109" y="3802408"/>
            <a:ext cx="4280114" cy="54468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水力発電は電力会社が開発するもの、という固定観念</a:t>
            </a:r>
          </a:p>
        </p:txBody>
      </p:sp>
      <p:sp>
        <p:nvSpPr>
          <p:cNvPr id="19" name="正方形/長方形 18">
            <a:extLst>
              <a:ext uri="{FF2B5EF4-FFF2-40B4-BE49-F238E27FC236}">
                <a16:creationId xmlns:a16="http://schemas.microsoft.com/office/drawing/2014/main" id="{3AE4D206-8A59-12CD-E791-924E7EC54AD0}"/>
              </a:ext>
            </a:extLst>
          </p:cNvPr>
          <p:cNvSpPr/>
          <p:nvPr/>
        </p:nvSpPr>
        <p:spPr>
          <a:xfrm>
            <a:off x="5169914" y="1857968"/>
            <a:ext cx="4066309" cy="52051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水力発電推進体制の弱さ</a:t>
            </a:r>
          </a:p>
        </p:txBody>
      </p:sp>
      <p:sp>
        <p:nvSpPr>
          <p:cNvPr id="20" name="正方形/長方形 19">
            <a:extLst>
              <a:ext uri="{FF2B5EF4-FFF2-40B4-BE49-F238E27FC236}">
                <a16:creationId xmlns:a16="http://schemas.microsoft.com/office/drawing/2014/main" id="{90679293-3258-8BC8-6A87-D07AE880534B}"/>
              </a:ext>
            </a:extLst>
          </p:cNvPr>
          <p:cNvSpPr/>
          <p:nvPr/>
        </p:nvSpPr>
        <p:spPr>
          <a:xfrm>
            <a:off x="6617855" y="1721145"/>
            <a:ext cx="988290" cy="272533"/>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lumMod val="95000"/>
                  </a:schemeClr>
                </a:solidFill>
                <a:latin typeface="ＭＳ Ｐゴシック" panose="020B0600070205080204" pitchFamily="50" charset="-128"/>
                <a:ea typeface="ＭＳ Ｐゴシック" panose="020B0600070205080204" pitchFamily="50" charset="-128"/>
              </a:rPr>
              <a:t>背景</a:t>
            </a:r>
          </a:p>
        </p:txBody>
      </p:sp>
      <p:sp>
        <p:nvSpPr>
          <p:cNvPr id="21" name="正方形/長方形 20">
            <a:extLst>
              <a:ext uri="{FF2B5EF4-FFF2-40B4-BE49-F238E27FC236}">
                <a16:creationId xmlns:a16="http://schemas.microsoft.com/office/drawing/2014/main" id="{BC06FC28-FB8D-FEA3-CA5B-782165A76CD9}"/>
              </a:ext>
            </a:extLst>
          </p:cNvPr>
          <p:cNvSpPr/>
          <p:nvPr/>
        </p:nvSpPr>
        <p:spPr>
          <a:xfrm>
            <a:off x="314613" y="3367391"/>
            <a:ext cx="9377343" cy="272533"/>
          </a:xfrm>
          <a:prstGeom prst="rect">
            <a:avLst/>
          </a:prstGeom>
          <a:solidFill>
            <a:schemeClr val="bg2">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３．水力開発の課題</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6D0C8DC1-5B57-5BAB-7984-3FC6600648DD}"/>
              </a:ext>
            </a:extLst>
          </p:cNvPr>
          <p:cNvSpPr/>
          <p:nvPr/>
        </p:nvSpPr>
        <p:spPr>
          <a:xfrm>
            <a:off x="646005" y="1843085"/>
            <a:ext cx="4066309" cy="127461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１）既設発電所の改修にも</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FIT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制度を適用</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２）</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FIT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制度の大半が既設発電所の改修にとどまった</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３）新規開発の適用対象を</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1,000kW</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未満としため未利用エネ</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ルギーを生かすことができない</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４）</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FIT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制度の導入に伴い補助金が一部を除き廃止された</a:t>
            </a:r>
          </a:p>
        </p:txBody>
      </p:sp>
      <p:sp>
        <p:nvSpPr>
          <p:cNvPr id="23" name="正方形/長方形 22">
            <a:extLst>
              <a:ext uri="{FF2B5EF4-FFF2-40B4-BE49-F238E27FC236}">
                <a16:creationId xmlns:a16="http://schemas.microsoft.com/office/drawing/2014/main" id="{927E4647-2CD6-BD5D-F5B2-E63A9BD273E6}"/>
              </a:ext>
            </a:extLst>
          </p:cNvPr>
          <p:cNvSpPr/>
          <p:nvPr/>
        </p:nvSpPr>
        <p:spPr>
          <a:xfrm>
            <a:off x="452824" y="4412121"/>
            <a:ext cx="4266660" cy="91473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①関係者間で水力の特徴と価値を共有が不足</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②多様な価値を総合的に生かすための水力開発ビジョンと推進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戦略・推進体制がない</a:t>
            </a:r>
          </a:p>
        </p:txBody>
      </p:sp>
      <p:sp>
        <p:nvSpPr>
          <p:cNvPr id="13" name="正方形/長方形 12">
            <a:extLst>
              <a:ext uri="{FF2B5EF4-FFF2-40B4-BE49-F238E27FC236}">
                <a16:creationId xmlns:a16="http://schemas.microsoft.com/office/drawing/2014/main" id="{0437991A-FC6F-9465-7314-3955085BC672}"/>
              </a:ext>
            </a:extLst>
          </p:cNvPr>
          <p:cNvSpPr/>
          <p:nvPr/>
        </p:nvSpPr>
        <p:spPr>
          <a:xfrm>
            <a:off x="2185014" y="1699883"/>
            <a:ext cx="988290" cy="272533"/>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lumMod val="95000"/>
                  </a:schemeClr>
                </a:solidFill>
                <a:latin typeface="ＭＳ Ｐゴシック" panose="020B0600070205080204" pitchFamily="50" charset="-128"/>
                <a:ea typeface="ＭＳ Ｐゴシック" panose="020B0600070205080204" pitchFamily="50" charset="-128"/>
              </a:rPr>
              <a:t>原因</a:t>
            </a:r>
          </a:p>
        </p:txBody>
      </p:sp>
      <p:sp>
        <p:nvSpPr>
          <p:cNvPr id="24" name="正方形/長方形 23">
            <a:extLst>
              <a:ext uri="{FF2B5EF4-FFF2-40B4-BE49-F238E27FC236}">
                <a16:creationId xmlns:a16="http://schemas.microsoft.com/office/drawing/2014/main" id="{5477D712-BD96-7C9A-FD2F-0136CC756A3F}"/>
              </a:ext>
            </a:extLst>
          </p:cNvPr>
          <p:cNvSpPr/>
          <p:nvPr/>
        </p:nvSpPr>
        <p:spPr>
          <a:xfrm>
            <a:off x="432199" y="5394484"/>
            <a:ext cx="4280114" cy="64468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①水力開発を地域の問題として捉えていない　 　</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②地域の関係者には経験や知識、資金が不足</a:t>
            </a:r>
          </a:p>
        </p:txBody>
      </p:sp>
      <p:sp>
        <p:nvSpPr>
          <p:cNvPr id="25" name="正方形/長方形 24">
            <a:extLst>
              <a:ext uri="{FF2B5EF4-FFF2-40B4-BE49-F238E27FC236}">
                <a16:creationId xmlns:a16="http://schemas.microsoft.com/office/drawing/2014/main" id="{4A99430F-1794-7CE6-2740-0A3FC94B9162}"/>
              </a:ext>
            </a:extLst>
          </p:cNvPr>
          <p:cNvSpPr/>
          <p:nvPr/>
        </p:nvSpPr>
        <p:spPr>
          <a:xfrm>
            <a:off x="4863434" y="3807521"/>
            <a:ext cx="4699936" cy="203472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①人材・技術や建設体制の不足</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②水車・発電機は市場が限定→受注生産（特注設計）で高コスト</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③標準化やシリーズ化ができておらず高コスト</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④既存インフラの活用や地点特性に適合した水圧管の選定になってい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ない場合がある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⑤地元企業や住民が設備の製造・建設や運転保守に取り組める支援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体制がない</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正方形/長方形 25">
            <a:extLst>
              <a:ext uri="{FF2B5EF4-FFF2-40B4-BE49-F238E27FC236}">
                <a16:creationId xmlns:a16="http://schemas.microsoft.com/office/drawing/2014/main" id="{C92C6B19-67C0-7FE9-6614-16A15EDA82FF}"/>
              </a:ext>
            </a:extLst>
          </p:cNvPr>
          <p:cNvSpPr/>
          <p:nvPr/>
        </p:nvSpPr>
        <p:spPr>
          <a:xfrm>
            <a:off x="445109" y="3812178"/>
            <a:ext cx="4280114" cy="21916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latin typeface="ＭＳ Ｐゴシック" panose="020B0600070205080204" pitchFamily="50" charset="-128"/>
                <a:ea typeface="ＭＳ Ｐゴシック" panose="020B0600070205080204" pitchFamily="50" charset="-128"/>
              </a:rPr>
              <a:t>(1) </a:t>
            </a:r>
            <a:r>
              <a:rPr kumimoji="1" lang="ja-JP" altLang="en-US" sz="1200" dirty="0">
                <a:latin typeface="ＭＳ Ｐゴシック" panose="020B0600070205080204" pitchFamily="50" charset="-128"/>
                <a:ea typeface="ＭＳ Ｐゴシック" panose="020B0600070205080204" pitchFamily="50" charset="-128"/>
              </a:rPr>
              <a:t>水力発電の開発体制に関する固定観念</a:t>
            </a:r>
          </a:p>
        </p:txBody>
      </p:sp>
      <p:sp>
        <p:nvSpPr>
          <p:cNvPr id="27" name="正方形/長方形 26">
            <a:extLst>
              <a:ext uri="{FF2B5EF4-FFF2-40B4-BE49-F238E27FC236}">
                <a16:creationId xmlns:a16="http://schemas.microsoft.com/office/drawing/2014/main" id="{91EFFE64-F0A1-3AFD-2C63-1100C27E21D6}"/>
              </a:ext>
            </a:extLst>
          </p:cNvPr>
          <p:cNvSpPr/>
          <p:nvPr/>
        </p:nvSpPr>
        <p:spPr>
          <a:xfrm>
            <a:off x="458563" y="4413884"/>
            <a:ext cx="4266660" cy="21916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latin typeface="ＭＳ Ｐゴシック" panose="020B0600070205080204" pitchFamily="50" charset="-128"/>
                <a:ea typeface="ＭＳ Ｐゴシック" panose="020B0600070205080204" pitchFamily="50" charset="-128"/>
              </a:rPr>
              <a:t>(2) </a:t>
            </a:r>
            <a:r>
              <a:rPr kumimoji="1" lang="ja-JP" altLang="en-US" sz="1200" dirty="0">
                <a:latin typeface="ＭＳ Ｐゴシック" panose="020B0600070205080204" pitchFamily="50" charset="-128"/>
                <a:ea typeface="ＭＳ Ｐゴシック" panose="020B0600070205080204" pitchFamily="50" charset="-128"/>
              </a:rPr>
              <a:t>水力開発の総合的な推進戦略・推進体制の欠如</a:t>
            </a:r>
          </a:p>
        </p:txBody>
      </p:sp>
      <p:sp>
        <p:nvSpPr>
          <p:cNvPr id="28" name="正方形/長方形 27">
            <a:extLst>
              <a:ext uri="{FF2B5EF4-FFF2-40B4-BE49-F238E27FC236}">
                <a16:creationId xmlns:a16="http://schemas.microsoft.com/office/drawing/2014/main" id="{9741C2D8-F4EF-22F9-4A23-59762AECEC92}"/>
              </a:ext>
            </a:extLst>
          </p:cNvPr>
          <p:cNvSpPr/>
          <p:nvPr/>
        </p:nvSpPr>
        <p:spPr>
          <a:xfrm>
            <a:off x="445653" y="5398886"/>
            <a:ext cx="4266660" cy="21916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３）合意形成の改善と事業モデルの未構築</a:t>
            </a:r>
          </a:p>
        </p:txBody>
      </p:sp>
      <p:sp>
        <p:nvSpPr>
          <p:cNvPr id="29" name="正方形/長方形 28">
            <a:extLst>
              <a:ext uri="{FF2B5EF4-FFF2-40B4-BE49-F238E27FC236}">
                <a16:creationId xmlns:a16="http://schemas.microsoft.com/office/drawing/2014/main" id="{B7B9600E-E446-0E36-1E2A-121249A5CFD9}"/>
              </a:ext>
            </a:extLst>
          </p:cNvPr>
          <p:cNvSpPr/>
          <p:nvPr/>
        </p:nvSpPr>
        <p:spPr>
          <a:xfrm>
            <a:off x="4863434" y="3802408"/>
            <a:ext cx="4699936" cy="21916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latin typeface="ＭＳ Ｐゴシック" panose="020B0600070205080204" pitchFamily="50" charset="-128"/>
                <a:ea typeface="ＭＳ Ｐゴシック" panose="020B0600070205080204" pitchFamily="50" charset="-128"/>
              </a:rPr>
              <a:t>（４）事業性向上（コスト低減）に向けた取り組みの不足</a:t>
            </a:r>
          </a:p>
        </p:txBody>
      </p:sp>
      <p:sp>
        <p:nvSpPr>
          <p:cNvPr id="2" name="楕円 1">
            <a:extLst>
              <a:ext uri="{FF2B5EF4-FFF2-40B4-BE49-F238E27FC236}">
                <a16:creationId xmlns:a16="http://schemas.microsoft.com/office/drawing/2014/main" id="{5110E94C-9948-D9F4-4C93-9EEF9A1573AE}"/>
              </a:ext>
            </a:extLst>
          </p:cNvPr>
          <p:cNvSpPr/>
          <p:nvPr/>
        </p:nvSpPr>
        <p:spPr>
          <a:xfrm>
            <a:off x="4801456" y="6084984"/>
            <a:ext cx="303088" cy="3030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b="1" dirty="0"/>
              <a:t>7</a:t>
            </a:r>
            <a:endParaRPr kumimoji="1" lang="ja-JP" altLang="en-US" b="1" dirty="0"/>
          </a:p>
        </p:txBody>
      </p:sp>
    </p:spTree>
    <p:extLst>
      <p:ext uri="{BB962C8B-B14F-4D97-AF65-F5344CB8AC3E}">
        <p14:creationId xmlns:p14="http://schemas.microsoft.com/office/powerpoint/2010/main" val="313652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D01F8E57-1082-DD0A-66A9-3224051FEC7F}"/>
              </a:ext>
            </a:extLst>
          </p:cNvPr>
          <p:cNvSpPr txBox="1">
            <a:spLocks/>
          </p:cNvSpPr>
          <p:nvPr/>
        </p:nvSpPr>
        <p:spPr>
          <a:xfrm>
            <a:off x="253062" y="3646656"/>
            <a:ext cx="9399876" cy="2524686"/>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p>
        </p:txBody>
      </p:sp>
      <p:sp>
        <p:nvSpPr>
          <p:cNvPr id="7" name="テキスト ボックス 6">
            <a:extLst>
              <a:ext uri="{FF2B5EF4-FFF2-40B4-BE49-F238E27FC236}">
                <a16:creationId xmlns:a16="http://schemas.microsoft.com/office/drawing/2014/main" id="{BB8425EF-DBFC-FADA-4079-D5EA9FB4F2F5}"/>
              </a:ext>
            </a:extLst>
          </p:cNvPr>
          <p:cNvSpPr txBox="1"/>
          <p:nvPr/>
        </p:nvSpPr>
        <p:spPr>
          <a:xfrm>
            <a:off x="7112000" y="-457200"/>
            <a:ext cx="184731" cy="369332"/>
          </a:xfrm>
          <a:prstGeom prst="rect">
            <a:avLst/>
          </a:prstGeom>
          <a:noFill/>
        </p:spPr>
        <p:txBody>
          <a:bodyPr wrap="none" rtlCol="0">
            <a:spAutoFit/>
          </a:bodyPr>
          <a:lstStyle/>
          <a:p>
            <a:endParaRPr kumimoji="1" lang="ja-JP" altLang="en-US" dirty="0"/>
          </a:p>
        </p:txBody>
      </p:sp>
      <p:sp>
        <p:nvSpPr>
          <p:cNvPr id="4" name="コンテンツ プレースホルダー 2">
            <a:extLst>
              <a:ext uri="{FF2B5EF4-FFF2-40B4-BE49-F238E27FC236}">
                <a16:creationId xmlns:a16="http://schemas.microsoft.com/office/drawing/2014/main" id="{23A4BA85-B815-ED65-E13A-CE122C4967C6}"/>
              </a:ext>
            </a:extLst>
          </p:cNvPr>
          <p:cNvSpPr txBox="1">
            <a:spLocks/>
          </p:cNvSpPr>
          <p:nvPr/>
        </p:nvSpPr>
        <p:spPr>
          <a:xfrm>
            <a:off x="253062" y="411017"/>
            <a:ext cx="9399876" cy="2720713"/>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r>
              <a:rPr lang="ja-JP" altLang="en-US" sz="1200" dirty="0">
                <a:latin typeface="ＭＳ Ｐゴシック" panose="020B0600070205080204" pitchFamily="50" charset="-128"/>
                <a:ea typeface="ＭＳ Ｐゴシック" panose="020B0600070205080204" pitchFamily="50" charset="-128"/>
              </a:rPr>
              <a:t>　</a:t>
            </a:r>
          </a:p>
        </p:txBody>
      </p:sp>
      <p:sp>
        <p:nvSpPr>
          <p:cNvPr id="9" name="コンテンツ プレースホルダー 2">
            <a:extLst>
              <a:ext uri="{FF2B5EF4-FFF2-40B4-BE49-F238E27FC236}">
                <a16:creationId xmlns:a16="http://schemas.microsoft.com/office/drawing/2014/main" id="{67EB0AA5-9A38-BC0B-565E-745D3F3EBFB5}"/>
              </a:ext>
            </a:extLst>
          </p:cNvPr>
          <p:cNvSpPr txBox="1">
            <a:spLocks/>
          </p:cNvSpPr>
          <p:nvPr/>
        </p:nvSpPr>
        <p:spPr>
          <a:xfrm>
            <a:off x="4611398" y="3726269"/>
            <a:ext cx="4761489" cy="2720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500"/>
              </a:lnSpc>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lnSpc>
                <a:spcPts val="500"/>
              </a:lnSpc>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ja-JP" altLang="en-US"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p>
        </p:txBody>
      </p:sp>
      <p:sp>
        <p:nvSpPr>
          <p:cNvPr id="16" name="タイトル 1">
            <a:extLst>
              <a:ext uri="{FF2B5EF4-FFF2-40B4-BE49-F238E27FC236}">
                <a16:creationId xmlns:a16="http://schemas.microsoft.com/office/drawing/2014/main" id="{2B82ADCD-D8AE-A72A-72EC-04B62CD5CF7A}"/>
              </a:ext>
            </a:extLst>
          </p:cNvPr>
          <p:cNvSpPr txBox="1">
            <a:spLocks/>
          </p:cNvSpPr>
          <p:nvPr/>
        </p:nvSpPr>
        <p:spPr>
          <a:xfrm>
            <a:off x="253062" y="378769"/>
            <a:ext cx="9399876" cy="344039"/>
          </a:xfrm>
          <a:prstGeom prst="rect">
            <a:avLst/>
          </a:prstGeom>
          <a:solidFill>
            <a:schemeClr val="tx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Ⅱ.</a:t>
            </a:r>
            <a:r>
              <a:rPr lang="ja-JP" altLang="en-US" sz="2400" dirty="0">
                <a:solidFill>
                  <a:schemeClr val="bg1"/>
                </a:solidFill>
                <a:latin typeface="ＭＳ Ｐゴシック" panose="020B0600070205080204" pitchFamily="50" charset="-128"/>
                <a:ea typeface="ＭＳ Ｐゴシック" panose="020B0600070205080204" pitchFamily="50" charset="-128"/>
              </a:rPr>
              <a:t>水力発電の課題 ③</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BC06FC28-FB8D-FEA3-CA5B-782165A76CD9}"/>
              </a:ext>
            </a:extLst>
          </p:cNvPr>
          <p:cNvSpPr/>
          <p:nvPr/>
        </p:nvSpPr>
        <p:spPr>
          <a:xfrm>
            <a:off x="253062" y="776606"/>
            <a:ext cx="9399876" cy="272533"/>
          </a:xfrm>
          <a:prstGeom prst="rect">
            <a:avLst/>
          </a:prstGeom>
          <a:solidFill>
            <a:schemeClr val="bg2">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３．水力開発の課題（つづき）</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4A99430F-1794-7CE6-2740-0A3FC94B9162}"/>
              </a:ext>
            </a:extLst>
          </p:cNvPr>
          <p:cNvSpPr/>
          <p:nvPr/>
        </p:nvSpPr>
        <p:spPr>
          <a:xfrm>
            <a:off x="330599" y="1236587"/>
            <a:ext cx="4527728" cy="173562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① 水力開発を的確に進めるための広範な専門知識が不足</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②開発候補地点の河川流況や送配電系統、インフラ設備等の</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情報、工事費の積算システム、水力開発動向や発電所の運用実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績等の情報を提供する支援システムがない</a:t>
            </a:r>
          </a:p>
        </p:txBody>
      </p:sp>
      <p:sp>
        <p:nvSpPr>
          <p:cNvPr id="29" name="正方形/長方形 28">
            <a:extLst>
              <a:ext uri="{FF2B5EF4-FFF2-40B4-BE49-F238E27FC236}">
                <a16:creationId xmlns:a16="http://schemas.microsoft.com/office/drawing/2014/main" id="{B7B9600E-E446-0E36-1E2A-121249A5CFD9}"/>
              </a:ext>
            </a:extLst>
          </p:cNvPr>
          <p:cNvSpPr/>
          <p:nvPr/>
        </p:nvSpPr>
        <p:spPr>
          <a:xfrm>
            <a:off x="330599" y="1114422"/>
            <a:ext cx="4527728" cy="21916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latin typeface="ＭＳ Ｐゴシック" panose="020B0600070205080204" pitchFamily="50" charset="-128"/>
                <a:ea typeface="ＭＳ Ｐゴシック" panose="020B0600070205080204" pitchFamily="50" charset="-128"/>
              </a:rPr>
              <a:t>（</a:t>
            </a:r>
            <a:r>
              <a:rPr kumimoji="1" lang="en-US" altLang="ja-JP" sz="1200" dirty="0">
                <a:latin typeface="ＭＳ Ｐゴシック" panose="020B0600070205080204" pitchFamily="50" charset="-128"/>
                <a:ea typeface="ＭＳ Ｐゴシック" panose="020B0600070205080204" pitchFamily="50" charset="-128"/>
              </a:rPr>
              <a:t>5) </a:t>
            </a:r>
            <a:r>
              <a:rPr kumimoji="1" lang="ja-JP" altLang="en-US" sz="1200" dirty="0">
                <a:latin typeface="ＭＳ Ｐゴシック" panose="020B0600070205080204" pitchFamily="50" charset="-128"/>
                <a:ea typeface="ＭＳ Ｐゴシック" panose="020B0600070205080204" pitchFamily="50" charset="-128"/>
              </a:rPr>
              <a:t>水力開発の支援体制の不足</a:t>
            </a:r>
          </a:p>
        </p:txBody>
      </p:sp>
      <p:sp>
        <p:nvSpPr>
          <p:cNvPr id="3" name="正方形/長方形 2">
            <a:extLst>
              <a:ext uri="{FF2B5EF4-FFF2-40B4-BE49-F238E27FC236}">
                <a16:creationId xmlns:a16="http://schemas.microsoft.com/office/drawing/2014/main" id="{DFDE54CE-01E3-3D2C-EC8A-EC17CAE573F4}"/>
              </a:ext>
            </a:extLst>
          </p:cNvPr>
          <p:cNvSpPr/>
          <p:nvPr/>
        </p:nvSpPr>
        <p:spPr>
          <a:xfrm>
            <a:off x="4953000" y="1137439"/>
            <a:ext cx="4527728" cy="140764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①許認可手続き（特に河川法の許可（水利権の取得））に時間を要し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開発リードタイム長期化の要因になっている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dirty="0">
                <a:solidFill>
                  <a:schemeClr val="tx1"/>
                </a:solidFill>
                <a:latin typeface="ＭＳ Ｐゴシック" panose="020B0600070205080204" pitchFamily="50" charset="-128"/>
                <a:ea typeface="ＭＳ Ｐゴシック" panose="020B0600070205080204" pitchFamily="50" charset="-128"/>
              </a:rPr>
              <a:t>②</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森林法や自然公園法等の規制など、再生可能エネルギー導入と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いう現代的課題に適合しているとは言い難い</a:t>
            </a:r>
          </a:p>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C1D12108-C6EF-5545-2405-49C15A083401}"/>
              </a:ext>
            </a:extLst>
          </p:cNvPr>
          <p:cNvSpPr/>
          <p:nvPr/>
        </p:nvSpPr>
        <p:spPr>
          <a:xfrm>
            <a:off x="4953000" y="1117182"/>
            <a:ext cx="4527728" cy="21916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latin typeface="ＭＳ Ｐゴシック" panose="020B0600070205080204" pitchFamily="50" charset="-128"/>
                <a:ea typeface="ＭＳ Ｐゴシック" panose="020B0600070205080204" pitchFamily="50" charset="-128"/>
              </a:rPr>
              <a:t>(6) </a:t>
            </a:r>
            <a:r>
              <a:rPr kumimoji="1" lang="ja-JP" altLang="en-US" sz="1200" dirty="0">
                <a:latin typeface="ＭＳ Ｐゴシック" panose="020B0600070205080204" pitchFamily="50" charset="-128"/>
                <a:ea typeface="ＭＳ Ｐゴシック" panose="020B0600070205080204" pitchFamily="50" charset="-128"/>
              </a:rPr>
              <a:t>時間を要する許認可手続き</a:t>
            </a:r>
          </a:p>
        </p:txBody>
      </p:sp>
      <p:sp>
        <p:nvSpPr>
          <p:cNvPr id="6" name="正方形/長方形 5">
            <a:extLst>
              <a:ext uri="{FF2B5EF4-FFF2-40B4-BE49-F238E27FC236}">
                <a16:creationId xmlns:a16="http://schemas.microsoft.com/office/drawing/2014/main" id="{90EEBF1E-1B4B-C93D-F5C1-8EAC2D25BC71}"/>
              </a:ext>
            </a:extLst>
          </p:cNvPr>
          <p:cNvSpPr/>
          <p:nvPr/>
        </p:nvSpPr>
        <p:spPr>
          <a:xfrm>
            <a:off x="500524" y="1659795"/>
            <a:ext cx="4187878" cy="534515"/>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例</a:t>
            </a:r>
            <a:r>
              <a:rPr kumimoji="1" lang="en-US" altLang="ja-JP" sz="1000" dirty="0">
                <a:solidFill>
                  <a:schemeClr val="tx1"/>
                </a:solidFill>
              </a:rPr>
              <a:t>】</a:t>
            </a:r>
            <a:r>
              <a:rPr kumimoji="1" lang="ja-JP" altLang="en-US" sz="1000" dirty="0">
                <a:solidFill>
                  <a:schemeClr val="tx1"/>
                </a:solidFill>
              </a:rPr>
              <a:t>流域の水文特性や地形・地質、生態環境、電気・機械・土木設　</a:t>
            </a:r>
            <a:endParaRPr kumimoji="1" lang="en-US" altLang="ja-JP" sz="1000" dirty="0">
              <a:solidFill>
                <a:schemeClr val="tx1"/>
              </a:solidFill>
            </a:endParaRPr>
          </a:p>
          <a:p>
            <a:r>
              <a:rPr kumimoji="1" lang="ja-JP" altLang="en-US" sz="1000" dirty="0">
                <a:solidFill>
                  <a:schemeClr val="tx1"/>
                </a:solidFill>
              </a:rPr>
              <a:t>　　　備の設計・施工・運用・保守、許認可、地域の社会環境と地域</a:t>
            </a:r>
            <a:endParaRPr kumimoji="1" lang="en-US" altLang="ja-JP" sz="1000" dirty="0">
              <a:solidFill>
                <a:schemeClr val="tx1"/>
              </a:solidFill>
            </a:endParaRPr>
          </a:p>
          <a:p>
            <a:r>
              <a:rPr kumimoji="1" lang="ja-JP" altLang="en-US" sz="1000" dirty="0">
                <a:solidFill>
                  <a:schemeClr val="tx1"/>
                </a:solidFill>
              </a:rPr>
              <a:t>　　　貢献、合意形成、資金調達など</a:t>
            </a:r>
          </a:p>
        </p:txBody>
      </p:sp>
      <p:sp>
        <p:nvSpPr>
          <p:cNvPr id="8" name="タイトル 1">
            <a:extLst>
              <a:ext uri="{FF2B5EF4-FFF2-40B4-BE49-F238E27FC236}">
                <a16:creationId xmlns:a16="http://schemas.microsoft.com/office/drawing/2014/main" id="{D3ECBC15-5094-5302-6277-61F05B3E9D7C}"/>
              </a:ext>
            </a:extLst>
          </p:cNvPr>
          <p:cNvSpPr txBox="1">
            <a:spLocks/>
          </p:cNvSpPr>
          <p:nvPr/>
        </p:nvSpPr>
        <p:spPr>
          <a:xfrm>
            <a:off x="253062" y="3286576"/>
            <a:ext cx="9399876" cy="360079"/>
          </a:xfrm>
          <a:prstGeom prst="rect">
            <a:avLst/>
          </a:prstGeom>
          <a:solidFill>
            <a:schemeClr val="tx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bg1"/>
                </a:solidFill>
                <a:latin typeface="ＭＳ Ｐゴシック" panose="020B0600070205080204" pitchFamily="50" charset="-128"/>
                <a:ea typeface="ＭＳ Ｐゴシック" panose="020B0600070205080204" pitchFamily="50" charset="-128"/>
              </a:rPr>
              <a:t>Ⅲ.</a:t>
            </a:r>
            <a:r>
              <a:rPr lang="ja-JP" altLang="en-US" sz="2400" dirty="0">
                <a:solidFill>
                  <a:schemeClr val="bg1"/>
                </a:solidFill>
                <a:latin typeface="ＭＳ Ｐゴシック" panose="020B0600070205080204" pitchFamily="50" charset="-128"/>
                <a:ea typeface="ＭＳ Ｐゴシック" panose="020B0600070205080204" pitchFamily="50" charset="-128"/>
              </a:rPr>
              <a:t>地域を取り巻く状況</a:t>
            </a: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BBDCB160-D1F6-C7A5-1FC2-84980D16E970}"/>
              </a:ext>
            </a:extLst>
          </p:cNvPr>
          <p:cNvSpPr/>
          <p:nvPr/>
        </p:nvSpPr>
        <p:spPr>
          <a:xfrm>
            <a:off x="253062" y="3726269"/>
            <a:ext cx="9399876" cy="272533"/>
          </a:xfrm>
          <a:prstGeom prst="rect">
            <a:avLst/>
          </a:prstGeom>
          <a:solidFill>
            <a:schemeClr val="accent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１．自治体を取り巻く状況</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E4869981-907B-6CA5-73FA-25E5A003FFB0}"/>
              </a:ext>
            </a:extLst>
          </p:cNvPr>
          <p:cNvSpPr/>
          <p:nvPr/>
        </p:nvSpPr>
        <p:spPr>
          <a:xfrm>
            <a:off x="330599" y="4078416"/>
            <a:ext cx="7937101" cy="584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①人口減少下における地域づくりへの対応</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dirty="0">
                <a:solidFill>
                  <a:schemeClr val="tx1"/>
                </a:solidFill>
                <a:latin typeface="ＭＳ Ｐゴシック" panose="020B0600070205080204" pitchFamily="50" charset="-128"/>
                <a:ea typeface="ＭＳ Ｐゴシック" panose="020B0600070205080204" pitchFamily="50" charset="-128"/>
              </a:rPr>
              <a:t>②</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少子化対策、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DX</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、脱炭素、食料安全保障、国土保全等の社会的・国家的課題への対応</a:t>
            </a:r>
          </a:p>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a:extLst>
              <a:ext uri="{FF2B5EF4-FFF2-40B4-BE49-F238E27FC236}">
                <a16:creationId xmlns:a16="http://schemas.microsoft.com/office/drawing/2014/main" id="{B2F374E3-7DA1-6C8A-5812-7D2FF878FB82}"/>
              </a:ext>
            </a:extLst>
          </p:cNvPr>
          <p:cNvSpPr/>
          <p:nvPr/>
        </p:nvSpPr>
        <p:spPr>
          <a:xfrm>
            <a:off x="253062" y="4662769"/>
            <a:ext cx="9399876" cy="272533"/>
          </a:xfrm>
          <a:prstGeom prst="rect">
            <a:avLst/>
          </a:prstGeom>
          <a:solidFill>
            <a:schemeClr val="accent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２．地域脱炭素の取り組みと再生可能エネルギー開発の実態</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32" name="正方形/長方形 31">
            <a:extLst>
              <a:ext uri="{FF2B5EF4-FFF2-40B4-BE49-F238E27FC236}">
                <a16:creationId xmlns:a16="http://schemas.microsoft.com/office/drawing/2014/main" id="{4BDB0B81-2374-E8FE-2845-DA5FC1EC298C}"/>
              </a:ext>
            </a:extLst>
          </p:cNvPr>
          <p:cNvSpPr/>
          <p:nvPr/>
        </p:nvSpPr>
        <p:spPr>
          <a:xfrm>
            <a:off x="330599" y="5014916"/>
            <a:ext cx="7937101" cy="5047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①再エネ導入は進んだが、ＦＩＴ制度は必ずしも地域に貢献してこなかった</a:t>
            </a: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②地域外資本による、環境破壊・悪化による相次ぐ反対運動</a:t>
            </a:r>
          </a:p>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正方形/長方形 32">
            <a:extLst>
              <a:ext uri="{FF2B5EF4-FFF2-40B4-BE49-F238E27FC236}">
                <a16:creationId xmlns:a16="http://schemas.microsoft.com/office/drawing/2014/main" id="{F78C0AB5-01AE-39F7-1383-99F7AEC3C493}"/>
              </a:ext>
            </a:extLst>
          </p:cNvPr>
          <p:cNvSpPr/>
          <p:nvPr/>
        </p:nvSpPr>
        <p:spPr>
          <a:xfrm>
            <a:off x="253062" y="5423196"/>
            <a:ext cx="9399876" cy="272533"/>
          </a:xfrm>
          <a:prstGeom prst="rect">
            <a:avLst/>
          </a:prstGeom>
          <a:solidFill>
            <a:schemeClr val="accent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a:latin typeface="ＭＳ Ｐゴシック" panose="020B0600070205080204" pitchFamily="50" charset="-128"/>
                <a:ea typeface="ＭＳ Ｐゴシック" panose="020B0600070205080204" pitchFamily="50" charset="-128"/>
              </a:rPr>
              <a:t>３．地域脱炭素と地域総合戦略</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D8DC04EC-7BAD-E3BC-2F57-67AEFFBF789F}"/>
              </a:ext>
            </a:extLst>
          </p:cNvPr>
          <p:cNvSpPr/>
          <p:nvPr/>
        </p:nvSpPr>
        <p:spPr>
          <a:xfrm>
            <a:off x="362796" y="5818213"/>
            <a:ext cx="7937101" cy="3531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〇地域脱炭素は、単なる環境政策ではなく、地域の持続的発展のための地域総合戦略の核となるもの</a:t>
            </a:r>
          </a:p>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楕円 1">
            <a:extLst>
              <a:ext uri="{FF2B5EF4-FFF2-40B4-BE49-F238E27FC236}">
                <a16:creationId xmlns:a16="http://schemas.microsoft.com/office/drawing/2014/main" id="{9F5DE97E-9D0D-4E18-DD8F-3ADCA2EF4FE6}"/>
              </a:ext>
            </a:extLst>
          </p:cNvPr>
          <p:cNvSpPr/>
          <p:nvPr/>
        </p:nvSpPr>
        <p:spPr>
          <a:xfrm>
            <a:off x="4801456" y="6257605"/>
            <a:ext cx="303088" cy="303087"/>
          </a:xfrm>
          <a:prstGeom prst="ellipse">
            <a:avLst/>
          </a:prstGeom>
          <a:ln w="1905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b="1" dirty="0"/>
              <a:t>8</a:t>
            </a:r>
            <a:endParaRPr kumimoji="1" lang="ja-JP" altLang="en-US" b="1" dirty="0"/>
          </a:p>
        </p:txBody>
      </p:sp>
    </p:spTree>
    <p:extLst>
      <p:ext uri="{BB962C8B-B14F-4D97-AF65-F5344CB8AC3E}">
        <p14:creationId xmlns:p14="http://schemas.microsoft.com/office/powerpoint/2010/main" val="37666936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2219</TotalTime>
  <Words>2722</Words>
  <Application>Microsoft Office PowerPoint</Application>
  <PresentationFormat>A4 210 x 297 mm</PresentationFormat>
  <Paragraphs>568</Paragraphs>
  <Slides>13</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ＤＦ平成明朝体W3</vt:lpstr>
      <vt:lpstr>ＭＳ Ｐゴシック</vt:lpstr>
      <vt:lpstr>ＭＳ Ｐ明朝</vt:lpstr>
      <vt:lpstr>游ゴシック</vt:lpstr>
      <vt:lpstr>Arial</vt:lpstr>
      <vt:lpstr>Calibri</vt:lpstr>
      <vt:lpstr>Calibri Light</vt:lpstr>
      <vt:lpstr>Office テーマ</vt:lpstr>
      <vt:lpstr>地域のための小水力発電に関する研究会報告書</vt:lpstr>
      <vt:lpstr>地域のための小水力発電に関する研究会  　　　　　　　　　　　　　　　　　　　　　　　　　　　　　　　　　令和5年4月設置</vt:lpstr>
      <vt:lpstr>&lt;&lt;　報告書の構成　&gt;&gt;</vt:lpstr>
      <vt:lpstr>Ⅰ.水力発電の価値 ①</vt:lpstr>
      <vt:lpstr>Ⅰ.水力発電の価値 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地域のための小水力発電に関する研究会報告書</dc:title>
  <dc:creator>文明 小野</dc:creator>
  <cp:lastModifiedBy>小野 文明</cp:lastModifiedBy>
  <cp:revision>103</cp:revision>
  <cp:lastPrinted>2024-05-15T06:49:48Z</cp:lastPrinted>
  <dcterms:created xsi:type="dcterms:W3CDTF">2024-05-05T15:49:54Z</dcterms:created>
  <dcterms:modified xsi:type="dcterms:W3CDTF">2025-02-18T04:00:44Z</dcterms:modified>
</cp:coreProperties>
</file>