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369" r:id="rId3"/>
    <p:sldId id="375" r:id="rId4"/>
    <p:sldId id="379" r:id="rId5"/>
    <p:sldId id="373" r:id="rId6"/>
    <p:sldId id="376" r:id="rId7"/>
    <p:sldId id="362" r:id="rId8"/>
    <p:sldId id="377"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4660"/>
  </p:normalViewPr>
  <p:slideViewPr>
    <p:cSldViewPr snapToGrid="0">
      <p:cViewPr varScale="1">
        <p:scale>
          <a:sx n="118" d="100"/>
          <a:sy n="118" d="100"/>
        </p:scale>
        <p:origin x="224"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4B8A10-8719-4D66-8AE7-D296287514D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D6CEDDD-A19C-4C8F-8E32-B98D7CF31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D5C8E73-C4D1-451F-B41E-D94F66B87836}"/>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5" name="フッター プレースホルダー 4">
            <a:extLst>
              <a:ext uri="{FF2B5EF4-FFF2-40B4-BE49-F238E27FC236}">
                <a16:creationId xmlns:a16="http://schemas.microsoft.com/office/drawing/2014/main" id="{C50201A8-3B5F-4AC6-8E22-38D255B2AC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608641-E2E2-4940-A637-F089A576BC6B}"/>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16506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06436-09AD-4A16-8A86-95A7CD47923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FDCB72-B1B7-4F86-B7C7-B98E1FA7352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DBEF68-A692-4609-8236-0BB76B0D64CB}"/>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5" name="フッター プレースホルダー 4">
            <a:extLst>
              <a:ext uri="{FF2B5EF4-FFF2-40B4-BE49-F238E27FC236}">
                <a16:creationId xmlns:a16="http://schemas.microsoft.com/office/drawing/2014/main" id="{B5FB3CEE-AC44-4AAB-8C75-501B0D7DD3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8F04E5-E8B6-49D7-BC56-0B57EF7411A0}"/>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32152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97E731A-A761-42C4-B838-B01B4DF76AA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F05DA9-D77D-4912-BC61-341BF80DEC7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CB27A7-1D47-4CB1-9B5E-160C2851739E}"/>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5" name="フッター プレースホルダー 4">
            <a:extLst>
              <a:ext uri="{FF2B5EF4-FFF2-40B4-BE49-F238E27FC236}">
                <a16:creationId xmlns:a16="http://schemas.microsoft.com/office/drawing/2014/main" id="{F7D51117-8C67-4C58-9AB2-FA46889607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81F53E-DF6A-4B73-80FB-EBF14E7C0357}"/>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203212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88D65-81C6-4138-89E0-8D55C23ABF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232D7D-DCCB-4556-A1DA-4475D96F751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9E1024-808E-46DE-B066-B02BF637931D}"/>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5" name="フッター プレースホルダー 4">
            <a:extLst>
              <a:ext uri="{FF2B5EF4-FFF2-40B4-BE49-F238E27FC236}">
                <a16:creationId xmlns:a16="http://schemas.microsoft.com/office/drawing/2014/main" id="{2B89B618-E140-43BB-86B9-A93B438FE6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CECF92-59A2-4DDF-A7CB-1B1F09961FF3}"/>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65151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5A6990-8730-42B1-BCC7-FFF3C0B41C2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15C289-1716-4750-A43A-9972A7D90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17DA928-8062-467D-A9B3-24A059549493}"/>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5" name="フッター プレースホルダー 4">
            <a:extLst>
              <a:ext uri="{FF2B5EF4-FFF2-40B4-BE49-F238E27FC236}">
                <a16:creationId xmlns:a16="http://schemas.microsoft.com/office/drawing/2014/main" id="{8FAE7343-73A1-4EFA-B2E0-166C30F892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F5E134-D4E9-4E47-8DF8-1122F58650BA}"/>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64654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A85C8E-F1A2-4240-B11A-5B6C3FA8017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021343-6DEB-4840-AB9C-792EF7E8A76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240D79F-F2D7-4D36-B837-1A5B7AAA70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B77D9F-6DEC-4B6A-9E03-E1444AFAC39F}"/>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6" name="フッター プレースホルダー 5">
            <a:extLst>
              <a:ext uri="{FF2B5EF4-FFF2-40B4-BE49-F238E27FC236}">
                <a16:creationId xmlns:a16="http://schemas.microsoft.com/office/drawing/2014/main" id="{E1B37F79-B98E-406C-8DAD-F9B453A11C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19A0A4-F5AC-49D9-8CBC-DB3EBFDDF67F}"/>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358186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BC9B8-92FF-4B23-89CD-8A3DD95E7C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072FD7-128C-4A4A-B64B-C662F236A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52092A0-1BDF-4AF6-B13B-FBA549414E4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6FD27A-A3B7-48B9-9099-18DDA7E6A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107C547-B3AC-4D37-9788-D371F02D2EB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CCEB75-8E2F-41CB-8DBA-88FDE530800D}"/>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8" name="フッター プレースホルダー 7">
            <a:extLst>
              <a:ext uri="{FF2B5EF4-FFF2-40B4-BE49-F238E27FC236}">
                <a16:creationId xmlns:a16="http://schemas.microsoft.com/office/drawing/2014/main" id="{DB3EECF8-EB58-49F4-9F09-6F3C75554D4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B464654-2BB4-4F26-AA29-EFD1EBFCB8CA}"/>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193718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FDD78-41D1-49DF-BD9F-00E3419DFF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3EA938F-FBE1-412D-A30A-62DB7FF13508}"/>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4" name="フッター プレースホルダー 3">
            <a:extLst>
              <a:ext uri="{FF2B5EF4-FFF2-40B4-BE49-F238E27FC236}">
                <a16:creationId xmlns:a16="http://schemas.microsoft.com/office/drawing/2014/main" id="{CE8FF3DB-16B4-43D7-8AE9-4769143D507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F2D4D73-ACF2-4897-8D0E-D4762645AEB7}"/>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131747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F3EF629-EAA6-4CE3-A674-59438F48D800}"/>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3" name="フッター プレースホルダー 2">
            <a:extLst>
              <a:ext uri="{FF2B5EF4-FFF2-40B4-BE49-F238E27FC236}">
                <a16:creationId xmlns:a16="http://schemas.microsoft.com/office/drawing/2014/main" id="{BD82761E-D3F5-48AE-B16D-E210C882C60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8741870-6DE3-4E77-B0CB-D3052366F386}"/>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157118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A41E2-8DFA-4563-8515-A04B1814FD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135CEF-67FF-43FC-ADBE-C237A74482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DEA2854-32ED-444E-82CC-F6444E63D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7C9F566-3C63-43C8-9BA5-6F59446580A8}"/>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6" name="フッター プレースホルダー 5">
            <a:extLst>
              <a:ext uri="{FF2B5EF4-FFF2-40B4-BE49-F238E27FC236}">
                <a16:creationId xmlns:a16="http://schemas.microsoft.com/office/drawing/2014/main" id="{E2DBAF45-1E06-4C02-8017-6E3C936EEE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61FB77-96F1-4A05-87AC-EAA14242A2D7}"/>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147513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2018A1-A1B5-466E-8E87-3E80672CE2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594149C-E628-4C0A-B292-EA6CA426C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70E27F0-7842-4B4F-8E76-5F8FBD5FB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E65A29-6567-4BB2-9BB9-0FD861452C25}"/>
              </a:ext>
            </a:extLst>
          </p:cNvPr>
          <p:cNvSpPr>
            <a:spLocks noGrp="1"/>
          </p:cNvSpPr>
          <p:nvPr>
            <p:ph type="dt" sz="half" idx="10"/>
          </p:nvPr>
        </p:nvSpPr>
        <p:spPr/>
        <p:txBody>
          <a:bodyPr/>
          <a:lstStyle/>
          <a:p>
            <a:fld id="{E0FDC5D6-FCD0-4A65-846D-CA1509442CC8}" type="datetimeFigureOut">
              <a:rPr kumimoji="1" lang="ja-JP" altLang="en-US" smtClean="0"/>
              <a:t>2025/2/17</a:t>
            </a:fld>
            <a:endParaRPr kumimoji="1" lang="ja-JP" altLang="en-US"/>
          </a:p>
        </p:txBody>
      </p:sp>
      <p:sp>
        <p:nvSpPr>
          <p:cNvPr id="6" name="フッター プレースホルダー 5">
            <a:extLst>
              <a:ext uri="{FF2B5EF4-FFF2-40B4-BE49-F238E27FC236}">
                <a16:creationId xmlns:a16="http://schemas.microsoft.com/office/drawing/2014/main" id="{2F3E7C12-9A0F-45DE-B934-CF662D7399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8A91DB0-3B6A-4B9A-8BE0-E03E181F71C3}"/>
              </a:ext>
            </a:extLst>
          </p:cNvPr>
          <p:cNvSpPr>
            <a:spLocks noGrp="1"/>
          </p:cNvSpPr>
          <p:nvPr>
            <p:ph type="sldNum" sz="quarter" idx="12"/>
          </p:nvPr>
        </p:nvSpPr>
        <p:spPr/>
        <p:txBody>
          <a:body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363342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F24CA1-9F15-413E-8724-7EE54E4E4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48D5D7-3BCA-4EE1-9DAF-7ADF03FDF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B09CE2-6312-477D-AA8A-768A37C315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DC5D6-FCD0-4A65-846D-CA1509442CC8}" type="datetimeFigureOut">
              <a:rPr kumimoji="1" lang="ja-JP" altLang="en-US" smtClean="0"/>
              <a:t>2025/2/17</a:t>
            </a:fld>
            <a:endParaRPr kumimoji="1" lang="ja-JP" altLang="en-US"/>
          </a:p>
        </p:txBody>
      </p:sp>
      <p:sp>
        <p:nvSpPr>
          <p:cNvPr id="5" name="フッター プレースホルダー 4">
            <a:extLst>
              <a:ext uri="{FF2B5EF4-FFF2-40B4-BE49-F238E27FC236}">
                <a16:creationId xmlns:a16="http://schemas.microsoft.com/office/drawing/2014/main" id="{9F13DFDF-FD3E-4509-9200-DF3F27A6D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16A131C-1795-455D-A65A-32C0A4823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A00E8-B695-4A74-9EFD-9F64BC2D3537}" type="slidenum">
              <a:rPr kumimoji="1" lang="ja-JP" altLang="en-US" smtClean="0"/>
              <a:t>‹#›</a:t>
            </a:fld>
            <a:endParaRPr kumimoji="1" lang="ja-JP" altLang="en-US"/>
          </a:p>
        </p:txBody>
      </p:sp>
    </p:spTree>
    <p:extLst>
      <p:ext uri="{BB962C8B-B14F-4D97-AF65-F5344CB8AC3E}">
        <p14:creationId xmlns:p14="http://schemas.microsoft.com/office/powerpoint/2010/main" val="4207157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kyoto-u.ac.jp/ja/research/research_results/2019/190405_1.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huffingtonpost.jp/jcej/post_7696_b_5390745.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ocalenergy.biz/c02/45.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localenergy.scot/media/96610/CARES-Progress-and-Impact.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ocalenergy.scot/projects-overview/ma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ocalenergy.scot/case-stud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64928ECF-9A14-468A-B9D7-5905E5B40799}"/>
              </a:ext>
            </a:extLst>
          </p:cNvPr>
          <p:cNvSpPr>
            <a:spLocks noGrp="1" noChangeArrowheads="1"/>
          </p:cNvSpPr>
          <p:nvPr>
            <p:ph type="title"/>
          </p:nvPr>
        </p:nvSpPr>
        <p:spPr>
          <a:xfrm>
            <a:off x="838200" y="0"/>
            <a:ext cx="10515600" cy="1325563"/>
          </a:xfrm>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defRPr/>
            </a:pPr>
            <a:r>
              <a:rPr lang="ja-JP" altLang="en-US" dirty="0">
                <a:latin typeface="Osaka" panose="020B0600000000000000" pitchFamily="34" charset="-128"/>
                <a:ea typeface="Osaka" panose="020B0600000000000000" pitchFamily="34" charset="-128"/>
              </a:rPr>
              <a:t>自己紹介</a:t>
            </a:r>
          </a:p>
        </p:txBody>
      </p:sp>
      <p:sp>
        <p:nvSpPr>
          <p:cNvPr id="8196" name="Rectangle 3">
            <a:extLst>
              <a:ext uri="{FF2B5EF4-FFF2-40B4-BE49-F238E27FC236}">
                <a16:creationId xmlns:a16="http://schemas.microsoft.com/office/drawing/2014/main" id="{BEB73855-6BD0-49B5-A524-06853FE51EAB}"/>
              </a:ext>
            </a:extLst>
          </p:cNvPr>
          <p:cNvSpPr txBox="1">
            <a:spLocks noChangeArrowheads="1"/>
          </p:cNvSpPr>
          <p:nvPr/>
        </p:nvSpPr>
        <p:spPr bwMode="auto">
          <a:xfrm>
            <a:off x="250371" y="1024883"/>
            <a:ext cx="11792105" cy="557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2000" tIns="72000" rIns="72000" bIns="72000" anchorCtr="1">
            <a:spAutoFit/>
          </a:bodyPr>
          <a:lstStyle>
            <a:lvl1pPr algn="l" eaLnBrk="0" hangingPunct="0">
              <a:spcBef>
                <a:spcPct val="30000"/>
              </a:spcBef>
              <a:defRPr kumimoji="1">
                <a:solidFill>
                  <a:schemeClr val="tx1"/>
                </a:solidFill>
                <a:latin typeface="ＭＳ Ｐゴシック" charset="-128"/>
                <a:ea typeface="ＭＳ Ｐゴシック" charset="-128"/>
              </a:defRPr>
            </a:lvl1pPr>
            <a:lvl2pPr marL="539750" indent="-285750" algn="l" eaLnBrk="0" hangingPunct="0">
              <a:spcBef>
                <a:spcPct val="30000"/>
              </a:spcBef>
              <a:buFont typeface="Wingdings" charset="2"/>
              <a:buChar char="l"/>
              <a:defRPr kumimoji="1">
                <a:solidFill>
                  <a:schemeClr val="tx1"/>
                </a:solidFill>
                <a:latin typeface="ＭＳ Ｐゴシック" charset="-128"/>
                <a:ea typeface="ＭＳ Ｐゴシック" charset="-128"/>
              </a:defRPr>
            </a:lvl2pPr>
            <a:lvl3pPr marL="952500" indent="-222250" algn="l" eaLnBrk="0" hangingPunct="0">
              <a:spcBef>
                <a:spcPct val="30000"/>
              </a:spcBef>
              <a:buChar char="–"/>
              <a:defRPr kumimoji="1">
                <a:solidFill>
                  <a:schemeClr val="tx1"/>
                </a:solidFill>
                <a:latin typeface="ＭＳ Ｐゴシック" charset="-128"/>
                <a:ea typeface="ＭＳ Ｐゴシック" charset="-128"/>
              </a:defRPr>
            </a:lvl3pPr>
            <a:lvl4pPr marL="1390650" indent="-247650" algn="l" eaLnBrk="0" hangingPunct="0">
              <a:spcBef>
                <a:spcPct val="30000"/>
              </a:spcBef>
              <a:buSzPct val="70000"/>
              <a:buFont typeface="Wingdings" charset="2"/>
              <a:buChar char="l"/>
              <a:defRPr kumimoji="1">
                <a:solidFill>
                  <a:schemeClr val="tx1"/>
                </a:solidFill>
                <a:latin typeface="ＭＳ Ｐゴシック" charset="-128"/>
                <a:ea typeface="ＭＳ Ｐゴシック" charset="-128"/>
              </a:defRPr>
            </a:lvl4pPr>
            <a:lvl5pPr marL="1809750" indent="-228600" algn="l" eaLnBrk="0" hangingPunct="0">
              <a:spcBef>
                <a:spcPct val="30000"/>
              </a:spcBef>
              <a:buSzPct val="70000"/>
              <a:buChar char="–"/>
              <a:defRPr kumimoji="1">
                <a:solidFill>
                  <a:schemeClr val="tx1"/>
                </a:solidFill>
                <a:latin typeface="ＭＳ Ｐゴシック" charset="-128"/>
                <a:ea typeface="ＭＳ Ｐゴシック" charset="-128"/>
              </a:defRPr>
            </a:lvl5pPr>
            <a:lvl6pPr marL="2266950" indent="-228600" eaLnBrk="0" fontAlgn="base" hangingPunct="0">
              <a:spcBef>
                <a:spcPct val="30000"/>
              </a:spcBef>
              <a:spcAft>
                <a:spcPct val="0"/>
              </a:spcAft>
              <a:buSzPct val="70000"/>
              <a:buChar char="–"/>
              <a:defRPr kumimoji="1">
                <a:solidFill>
                  <a:schemeClr val="tx1"/>
                </a:solidFill>
                <a:latin typeface="ＭＳ Ｐゴシック" charset="-128"/>
                <a:ea typeface="ＭＳ Ｐゴシック" charset="-128"/>
              </a:defRPr>
            </a:lvl6pPr>
            <a:lvl7pPr marL="2724150" indent="-228600" eaLnBrk="0" fontAlgn="base" hangingPunct="0">
              <a:spcBef>
                <a:spcPct val="30000"/>
              </a:spcBef>
              <a:spcAft>
                <a:spcPct val="0"/>
              </a:spcAft>
              <a:buSzPct val="70000"/>
              <a:buChar char="–"/>
              <a:defRPr kumimoji="1">
                <a:solidFill>
                  <a:schemeClr val="tx1"/>
                </a:solidFill>
                <a:latin typeface="ＭＳ Ｐゴシック" charset="-128"/>
                <a:ea typeface="ＭＳ Ｐゴシック" charset="-128"/>
              </a:defRPr>
            </a:lvl7pPr>
            <a:lvl8pPr marL="3181350" indent="-228600" eaLnBrk="0" fontAlgn="base" hangingPunct="0">
              <a:spcBef>
                <a:spcPct val="30000"/>
              </a:spcBef>
              <a:spcAft>
                <a:spcPct val="0"/>
              </a:spcAft>
              <a:buSzPct val="70000"/>
              <a:buChar char="–"/>
              <a:defRPr kumimoji="1">
                <a:solidFill>
                  <a:schemeClr val="tx1"/>
                </a:solidFill>
                <a:latin typeface="ＭＳ Ｐゴシック" charset="-128"/>
                <a:ea typeface="ＭＳ Ｐゴシック" charset="-128"/>
              </a:defRPr>
            </a:lvl8pPr>
            <a:lvl9pPr marL="3638550" indent="-228600" eaLnBrk="0" fontAlgn="base" hangingPunct="0">
              <a:spcBef>
                <a:spcPct val="30000"/>
              </a:spcBef>
              <a:spcAft>
                <a:spcPct val="0"/>
              </a:spcAft>
              <a:buSzPct val="70000"/>
              <a:buChar char="–"/>
              <a:defRPr kumimoji="1">
                <a:solidFill>
                  <a:schemeClr val="tx1"/>
                </a:solidFill>
                <a:latin typeface="ＭＳ Ｐゴシック" charset="-128"/>
                <a:ea typeface="ＭＳ Ｐゴシック" charset="-128"/>
              </a:defRPr>
            </a:lvl9pPr>
          </a:lstStyle>
          <a:p>
            <a:pPr eaLnBrk="1" fontAlgn="ctr" hangingPunct="1">
              <a:defRPr/>
            </a:pPr>
            <a:r>
              <a:rPr lang="ja-JP" altLang="en-US" sz="2400"/>
              <a:t>松尾　寿裕　（</a:t>
            </a:r>
            <a:r>
              <a:rPr lang="ja-JP" altLang="en-US" sz="2400" dirty="0"/>
              <a:t>まつお　としひろ）</a:t>
            </a:r>
            <a:endParaRPr lang="en-US" altLang="ja-JP" sz="2400" dirty="0"/>
          </a:p>
          <a:p>
            <a:pPr eaLnBrk="1" fontAlgn="t" hangingPunct="1">
              <a:defRPr/>
            </a:pPr>
            <a:r>
              <a:rPr lang="ja-JP" altLang="en-US" sz="2400"/>
              <a:t>生年月日　</a:t>
            </a:r>
            <a:r>
              <a:rPr lang="en-US" altLang="ja-JP" sz="2400" dirty="0"/>
              <a:t>1981</a:t>
            </a:r>
            <a:r>
              <a:rPr lang="ja-JP" altLang="en-US" sz="2400"/>
              <a:t>年４月</a:t>
            </a:r>
            <a:r>
              <a:rPr lang="en-US" altLang="ja-JP" sz="2400" dirty="0"/>
              <a:t>24</a:t>
            </a:r>
            <a:r>
              <a:rPr lang="ja-JP" altLang="en-US" sz="2400"/>
              <a:t>日　千葉県生まれ</a:t>
            </a:r>
            <a:endParaRPr lang="en-US" altLang="ja-JP" sz="2400" dirty="0"/>
          </a:p>
          <a:p>
            <a:pPr eaLnBrk="1" fontAlgn="t" hangingPunct="1">
              <a:defRPr/>
            </a:pPr>
            <a:r>
              <a:rPr lang="ja-JP" altLang="en-US" sz="2400"/>
              <a:t>所属</a:t>
            </a:r>
            <a:r>
              <a:rPr lang="en-US" altLang="ja-JP" sz="2400" dirty="0"/>
              <a:t>	</a:t>
            </a:r>
            <a:r>
              <a:rPr lang="ja-JP" altLang="en-US" sz="2400"/>
              <a:t>京都大学　人と社会の未来研究院　広井良典研究室　鎮守の森とコミュニティ経済　</a:t>
            </a:r>
            <a:r>
              <a:rPr lang="en-US" altLang="ja-JP" sz="2400" dirty="0"/>
              <a:t>	</a:t>
            </a:r>
            <a:r>
              <a:rPr lang="ja-JP" altLang="en-US" sz="2400"/>
              <a:t>　連携研究員</a:t>
            </a:r>
            <a:endParaRPr lang="en-US" altLang="ja-JP" sz="2400" dirty="0"/>
          </a:p>
          <a:p>
            <a:pPr eaLnBrk="1" fontAlgn="t" hangingPunct="1">
              <a:defRPr/>
            </a:pPr>
            <a:r>
              <a:rPr lang="en-US" altLang="ja-JP" sz="2400" dirty="0"/>
              <a:t>	2005</a:t>
            </a:r>
            <a:r>
              <a:rPr lang="zh-TW" altLang="en-US" sz="2400" dirty="0"/>
              <a:t>年</a:t>
            </a:r>
            <a:r>
              <a:rPr lang="en-US" altLang="ja-JP" sz="2400" dirty="0"/>
              <a:t>	</a:t>
            </a:r>
            <a:r>
              <a:rPr lang="zh-TW" altLang="en-US" sz="2400" dirty="0"/>
              <a:t>武蔵工業大学工学部土木工学科</a:t>
            </a:r>
            <a:r>
              <a:rPr lang="ja-JP" altLang="en-US" sz="2400" dirty="0"/>
              <a:t>卒業 </a:t>
            </a:r>
            <a:r>
              <a:rPr lang="en-US" altLang="ja-JP" sz="2400" dirty="0"/>
              <a:t>(</a:t>
            </a:r>
            <a:r>
              <a:rPr lang="ja-JP" altLang="en-US" sz="2400" dirty="0"/>
              <a:t>現在は東</a:t>
            </a:r>
            <a:r>
              <a:rPr lang="ja-JP" altLang="en-US" sz="2400"/>
              <a:t>京都市大学</a:t>
            </a:r>
            <a:r>
              <a:rPr lang="en-US" altLang="ja-JP" sz="2400" dirty="0"/>
              <a:t>)</a:t>
            </a:r>
          </a:p>
          <a:p>
            <a:pPr eaLnBrk="1" fontAlgn="t" hangingPunct="1">
              <a:defRPr/>
            </a:pPr>
            <a:r>
              <a:rPr lang="en-US" altLang="ja-JP" sz="2400" dirty="0"/>
              <a:t>	2007</a:t>
            </a:r>
            <a:r>
              <a:rPr lang="zh-TW" altLang="en-US" sz="2400" dirty="0"/>
              <a:t>年</a:t>
            </a:r>
            <a:r>
              <a:rPr lang="en-US" altLang="zh-TW" sz="2400" dirty="0"/>
              <a:t>	</a:t>
            </a:r>
            <a:r>
              <a:rPr lang="ja-JP" altLang="en-US" sz="2400"/>
              <a:t>千葉</a:t>
            </a:r>
            <a:r>
              <a:rPr lang="ja-JP" altLang="en-US" sz="2400" dirty="0"/>
              <a:t>商科大学大学院政策情報学研究科修士</a:t>
            </a:r>
            <a:r>
              <a:rPr lang="ja-JP" altLang="en-US" sz="2400"/>
              <a:t>課程修了</a:t>
            </a:r>
            <a:endParaRPr lang="en-US" altLang="ja-JP" sz="2400" dirty="0"/>
          </a:p>
          <a:p>
            <a:pPr eaLnBrk="1" fontAlgn="ctr" hangingPunct="1">
              <a:defRPr/>
            </a:pPr>
            <a:r>
              <a:rPr lang="ja-JP" altLang="en-US" sz="2400"/>
              <a:t>職歴</a:t>
            </a:r>
            <a:r>
              <a:rPr lang="en-US" altLang="ja-JP" sz="2400" dirty="0"/>
              <a:t>	2007</a:t>
            </a:r>
            <a:r>
              <a:rPr lang="ja-JP" altLang="en-US" sz="2400"/>
              <a:t>年</a:t>
            </a:r>
            <a:r>
              <a:rPr lang="en-US" altLang="ja-JP" sz="2400" dirty="0"/>
              <a:t>	</a:t>
            </a:r>
            <a:r>
              <a:rPr lang="ja-JP" altLang="en-US" sz="2400" dirty="0"/>
              <a:t>株式会社ライトレール入社</a:t>
            </a:r>
            <a:endParaRPr lang="en-US" altLang="ja-JP" sz="2400" dirty="0"/>
          </a:p>
          <a:p>
            <a:pPr eaLnBrk="1" fontAlgn="t" hangingPunct="1">
              <a:defRPr/>
            </a:pPr>
            <a:r>
              <a:rPr lang="en-US" altLang="ja-JP" sz="2400" dirty="0"/>
              <a:t>	2009</a:t>
            </a:r>
            <a:r>
              <a:rPr lang="ja-JP" altLang="en-US" sz="2400"/>
              <a:t>年</a:t>
            </a:r>
            <a:r>
              <a:rPr lang="en-US" altLang="ja-JP" sz="2400" dirty="0"/>
              <a:t>	</a:t>
            </a:r>
            <a:r>
              <a:rPr lang="ja-JP" altLang="en-US" sz="2400" dirty="0"/>
              <a:t>一般社団法人小水力開発支援</a:t>
            </a:r>
            <a:r>
              <a:rPr lang="ja-JP" altLang="en-US" sz="2400"/>
              <a:t>協会理事（</a:t>
            </a:r>
            <a:r>
              <a:rPr lang="en-US" altLang="ja-JP" sz="2400" dirty="0"/>
              <a:t>2020</a:t>
            </a:r>
            <a:r>
              <a:rPr lang="ja-JP" altLang="en-US" sz="2400"/>
              <a:t>年まで）</a:t>
            </a:r>
            <a:endParaRPr lang="en-US" altLang="ja-JP" sz="2400" dirty="0"/>
          </a:p>
          <a:p>
            <a:pPr eaLnBrk="1" fontAlgn="ctr" hangingPunct="1">
              <a:defRPr/>
            </a:pPr>
            <a:r>
              <a:rPr lang="ja-JP" altLang="en-US" sz="2400"/>
              <a:t>その他</a:t>
            </a:r>
            <a:endParaRPr lang="en-US" altLang="ja-JP" sz="2400" dirty="0"/>
          </a:p>
          <a:p>
            <a:pPr eaLnBrk="1" fontAlgn="ctr" hangingPunct="1">
              <a:defRPr/>
            </a:pPr>
            <a:r>
              <a:rPr lang="en-US" altLang="ja-JP" sz="2400" dirty="0"/>
              <a:t>	2005</a:t>
            </a:r>
            <a:r>
              <a:rPr lang="ja-JP" altLang="en-US" sz="2400"/>
              <a:t>年</a:t>
            </a:r>
            <a:r>
              <a:rPr lang="en-US" altLang="ja-JP" sz="2400" dirty="0"/>
              <a:t> </a:t>
            </a:r>
            <a:r>
              <a:rPr lang="ja-JP" altLang="en-US" sz="2400"/>
              <a:t>全国</a:t>
            </a:r>
            <a:r>
              <a:rPr lang="ja-JP" altLang="en-US" sz="2400" dirty="0"/>
              <a:t>小水力利用推進協議会</a:t>
            </a:r>
            <a:r>
              <a:rPr lang="ja-JP" altLang="en-US" sz="2400"/>
              <a:t>設立から</a:t>
            </a:r>
            <a:r>
              <a:rPr lang="en-US" altLang="ja-JP" sz="2400" dirty="0"/>
              <a:t>2020</a:t>
            </a:r>
            <a:r>
              <a:rPr lang="ja-JP" altLang="en-US" sz="2400"/>
              <a:t>年まで運営</a:t>
            </a:r>
            <a:r>
              <a:rPr lang="ja-JP" altLang="en-US" sz="2400" dirty="0"/>
              <a:t>委員、</a:t>
            </a:r>
            <a:r>
              <a:rPr lang="en-US" altLang="ja-JP" sz="2400" dirty="0"/>
              <a:t>2011</a:t>
            </a:r>
            <a:r>
              <a:rPr lang="ja-JP" altLang="en-US" sz="2400" dirty="0"/>
              <a:t>年</a:t>
            </a:r>
            <a:r>
              <a:rPr lang="ja-JP" altLang="en-US" sz="2400"/>
              <a:t>より理事、</a:t>
            </a:r>
            <a:r>
              <a:rPr lang="en-US" altLang="ja-JP" sz="2400" dirty="0"/>
              <a:t>		</a:t>
            </a:r>
            <a:r>
              <a:rPr lang="ja-JP" altLang="en-US" sz="2400"/>
              <a:t>固定価格買取</a:t>
            </a:r>
            <a:r>
              <a:rPr lang="ja-JP" altLang="en-US" sz="2400" dirty="0"/>
              <a:t>制度の設計に</a:t>
            </a:r>
            <a:r>
              <a:rPr lang="ja-JP" altLang="en-US" sz="2400"/>
              <a:t>参画、地域主導の水力</a:t>
            </a:r>
            <a:r>
              <a:rPr lang="ja-JP" altLang="en-US" sz="2400" dirty="0"/>
              <a:t>開発</a:t>
            </a:r>
            <a:r>
              <a:rPr lang="ja-JP" altLang="en-US" sz="2400"/>
              <a:t>を支援</a:t>
            </a:r>
            <a:endParaRPr lang="en-US" altLang="ja-JP" sz="2400" dirty="0"/>
          </a:p>
          <a:p>
            <a:pPr eaLnBrk="1" fontAlgn="t" hangingPunct="1">
              <a:defRPr/>
            </a:pPr>
            <a:r>
              <a:rPr lang="ja-JP" altLang="en-US" sz="2400"/>
              <a:t>　　　</a:t>
            </a:r>
            <a:r>
              <a:rPr lang="en-US" altLang="ja-JP" sz="2400" dirty="0"/>
              <a:t> 2017</a:t>
            </a:r>
            <a:r>
              <a:rPr lang="ja-JP" altLang="en-US" sz="2400"/>
              <a:t>年</a:t>
            </a:r>
            <a:r>
              <a:rPr lang="en-US" altLang="ja-JP" sz="2400" dirty="0"/>
              <a:t> NPO</a:t>
            </a:r>
            <a:r>
              <a:rPr lang="ja-JP" altLang="en-US" sz="2400"/>
              <a:t>法人水力開発研究所</a:t>
            </a:r>
            <a:r>
              <a:rPr lang="en-US" altLang="ja-JP" sz="2400" dirty="0"/>
              <a:t> </a:t>
            </a:r>
            <a:r>
              <a:rPr lang="ja-JP" altLang="en-US" sz="2400"/>
              <a:t>設立理事　（</a:t>
            </a:r>
            <a:r>
              <a:rPr lang="en-US" altLang="ja-JP" sz="2400" dirty="0"/>
              <a:t>2020</a:t>
            </a:r>
            <a:r>
              <a:rPr lang="ja-JP" altLang="en-US" sz="2400"/>
              <a:t>年まで）</a:t>
            </a:r>
          </a:p>
        </p:txBody>
      </p:sp>
    </p:spTree>
    <p:extLst>
      <p:ext uri="{BB962C8B-B14F-4D97-AF65-F5344CB8AC3E}">
        <p14:creationId xmlns:p14="http://schemas.microsoft.com/office/powerpoint/2010/main" val="402905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CE351D-5423-40CB-B806-026E248A845F}"/>
              </a:ext>
            </a:extLst>
          </p:cNvPr>
          <p:cNvSpPr>
            <a:spLocks noGrp="1"/>
          </p:cNvSpPr>
          <p:nvPr>
            <p:ph type="title"/>
          </p:nvPr>
        </p:nvSpPr>
        <p:spPr>
          <a:xfrm>
            <a:off x="32658" y="6061466"/>
            <a:ext cx="12039599" cy="796534"/>
          </a:xfrm>
        </p:spPr>
        <p:txBody>
          <a:bodyPr>
            <a:noAutofit/>
          </a:bodyPr>
          <a:lstStyle/>
          <a:p>
            <a:r>
              <a:rPr lang="ja-JP" altLang="en-US" sz="2000" dirty="0">
                <a:latin typeface="ＭＳ Ｐゴシック" panose="020B0600070205080204" pitchFamily="50" charset="-128"/>
                <a:ea typeface="ＭＳ Ｐゴシック" panose="020B0600070205080204" pitchFamily="50" charset="-128"/>
              </a:rPr>
              <a:t>京都大学　</a:t>
            </a:r>
            <a:r>
              <a:rPr lang="zh-TW" altLang="en-US" sz="2000" dirty="0">
                <a:latin typeface="ＭＳ Ｐゴシック" panose="020B0600070205080204" pitchFamily="50" charset="-128"/>
                <a:ea typeface="ＭＳ Ｐゴシック" panose="020B0600070205080204" pitchFamily="50" charset="-128"/>
              </a:rPr>
              <a:t>日立未来課題探索共同研究部門</a:t>
            </a:r>
            <a:br>
              <a:rPr lang="en-US" altLang="ja-JP" sz="2000" dirty="0">
                <a:latin typeface="ＭＳ Ｐゴシック" panose="020B0600070205080204" pitchFamily="50" charset="-128"/>
                <a:ea typeface="ＭＳ Ｐゴシック" panose="020B0600070205080204" pitchFamily="50" charset="-128"/>
              </a:rPr>
            </a:br>
            <a:r>
              <a:rPr lang="ja-JP" altLang="en-US" sz="2000" dirty="0">
                <a:latin typeface="ＭＳ Ｐゴシック" panose="020B0600070205080204" pitchFamily="50" charset="-128"/>
                <a:ea typeface="ＭＳ Ｐゴシック" panose="020B0600070205080204" pitchFamily="50" charset="-128"/>
              </a:rPr>
              <a:t>自然エネルギー自給率</a:t>
            </a:r>
            <a:r>
              <a:rPr lang="en-US" altLang="ja-JP" sz="2000" dirty="0">
                <a:latin typeface="ＭＳ Ｐゴシック" panose="020B0600070205080204" pitchFamily="50" charset="-128"/>
                <a:ea typeface="ＭＳ Ｐゴシック" panose="020B0600070205080204" pitchFamily="50" charset="-128"/>
              </a:rPr>
              <a:t>95%</a:t>
            </a:r>
            <a:r>
              <a:rPr lang="ja-JP" altLang="en-US" sz="2000" dirty="0">
                <a:latin typeface="ＭＳ Ｐゴシック" panose="020B0600070205080204" pitchFamily="50" charset="-128"/>
                <a:ea typeface="ＭＳ Ｐゴシック" panose="020B0600070205080204" pitchFamily="50" charset="-128"/>
              </a:rPr>
              <a:t>により 地域社会の経済循環率が</a:t>
            </a:r>
            <a:r>
              <a:rPr lang="en-US" altLang="ja-JP" sz="2000" dirty="0">
                <a:latin typeface="ＭＳ Ｐゴシック" panose="020B0600070205080204" pitchFamily="50" charset="-128"/>
                <a:ea typeface="ＭＳ Ｐゴシック" panose="020B0600070205080204" pitchFamily="50" charset="-128"/>
              </a:rPr>
              <a:t>7.7</a:t>
            </a:r>
            <a:r>
              <a:rPr lang="ja-JP" altLang="en-US" sz="2000" dirty="0">
                <a:latin typeface="ＭＳ Ｐゴシック" panose="020B0600070205080204" pitchFamily="50" charset="-128"/>
                <a:ea typeface="ＭＳ Ｐゴシック" panose="020B0600070205080204" pitchFamily="50" charset="-128"/>
              </a:rPr>
              <a:t>倍向上することを実証</a:t>
            </a:r>
            <a:br>
              <a:rPr lang="en-US" altLang="ja-JP" sz="2000" dirty="0">
                <a:latin typeface="ＭＳ Ｐゴシック" panose="020B0600070205080204" pitchFamily="50" charset="-128"/>
                <a:ea typeface="ＭＳ Ｐゴシック" panose="020B0600070205080204" pitchFamily="50" charset="-128"/>
              </a:rPr>
            </a:br>
            <a:r>
              <a:rPr lang="en-US" altLang="ja-JP" sz="2000" dirty="0">
                <a:latin typeface="ＭＳ Ｐゴシック" panose="020B0600070205080204" pitchFamily="50" charset="-128"/>
                <a:ea typeface="ＭＳ Ｐゴシック" panose="020B0600070205080204" pitchFamily="50" charset="-128"/>
                <a:hlinkClick r:id="rId2"/>
              </a:rPr>
              <a:t>http://www.kyoto-u.ac.jp/ja/research/research_results/2019/190405_1.html</a:t>
            </a:r>
            <a:r>
              <a:rPr lang="ja-JP" altLang="en-US" sz="2000" dirty="0">
                <a:latin typeface="ＭＳ Ｐゴシック" panose="020B0600070205080204" pitchFamily="50" charset="-128"/>
                <a:ea typeface="ＭＳ Ｐゴシック" panose="020B0600070205080204" pitchFamily="50" charset="-128"/>
              </a:rPr>
              <a:t> </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5" name="タイトル 1">
            <a:extLst>
              <a:ext uri="{FF2B5EF4-FFF2-40B4-BE49-F238E27FC236}">
                <a16:creationId xmlns:a16="http://schemas.microsoft.com/office/drawing/2014/main" id="{DC92A12C-7D36-4144-AC8C-817C5ECD86FC}"/>
              </a:ext>
            </a:extLst>
          </p:cNvPr>
          <p:cNvSpPr txBox="1">
            <a:spLocks/>
          </p:cNvSpPr>
          <p:nvPr/>
        </p:nvSpPr>
        <p:spPr>
          <a:xfrm>
            <a:off x="0" y="0"/>
            <a:ext cx="11713029" cy="784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t>地域の経済</a:t>
            </a:r>
            <a:r>
              <a:rPr lang="ja-JP" altLang="en-US" sz="4000"/>
              <a:t>効果を最大化する導入シナリオと検証</a:t>
            </a:r>
            <a:endParaRPr lang="ja-JP" altLang="en-US" sz="4000" dirty="0"/>
          </a:p>
        </p:txBody>
      </p:sp>
      <p:sp>
        <p:nvSpPr>
          <p:cNvPr id="6" name="正方形/長方形 5">
            <a:extLst>
              <a:ext uri="{FF2B5EF4-FFF2-40B4-BE49-F238E27FC236}">
                <a16:creationId xmlns:a16="http://schemas.microsoft.com/office/drawing/2014/main" id="{8173B80E-4B0C-4A21-8E50-EF734DF35740}"/>
              </a:ext>
            </a:extLst>
          </p:cNvPr>
          <p:cNvSpPr/>
          <p:nvPr/>
        </p:nvSpPr>
        <p:spPr>
          <a:xfrm>
            <a:off x="5814974" y="4491807"/>
            <a:ext cx="6257283" cy="1569660"/>
          </a:xfrm>
          <a:prstGeom prst="rect">
            <a:avLst/>
          </a:prstGeom>
          <a:ln>
            <a:solidFill>
              <a:schemeClr val="tx1"/>
            </a:solidFill>
          </a:ln>
        </p:spPr>
        <p:txBody>
          <a:bodyPr wrap="square">
            <a:spAutoFit/>
          </a:bodyPr>
          <a:lstStyle/>
          <a:p>
            <a:r>
              <a:rPr lang="en-US" altLang="ja-JP" sz="2400" dirty="0">
                <a:solidFill>
                  <a:srgbClr val="333333"/>
                </a:solidFill>
                <a:latin typeface="ヒラギノ角ゴ Pro W3"/>
              </a:rPr>
              <a:t>(1)</a:t>
            </a:r>
            <a:r>
              <a:rPr lang="ja-JP" altLang="en-US" sz="2400" dirty="0">
                <a:solidFill>
                  <a:srgbClr val="333333"/>
                </a:solidFill>
                <a:latin typeface="ヒラギノ角ゴ Pro W3"/>
              </a:rPr>
              <a:t>現状は、エネルギー自給率ほぼ０％</a:t>
            </a:r>
            <a:endParaRPr lang="en-US" altLang="ja-JP" sz="2400" dirty="0">
              <a:solidFill>
                <a:srgbClr val="333333"/>
              </a:solidFill>
              <a:latin typeface="ヒラギノ角ゴ Pro W3"/>
            </a:endParaRPr>
          </a:p>
          <a:p>
            <a:r>
              <a:rPr lang="en-US" altLang="ja-JP" sz="2400" dirty="0">
                <a:solidFill>
                  <a:srgbClr val="333333"/>
                </a:solidFill>
                <a:latin typeface="ヒラギノ角ゴ Pro W3"/>
              </a:rPr>
              <a:t>(2)</a:t>
            </a:r>
            <a:r>
              <a:rPr lang="ja-JP" altLang="en-US" sz="2400" dirty="0">
                <a:solidFill>
                  <a:srgbClr val="333333"/>
                </a:solidFill>
                <a:latin typeface="ヒラギノ角ゴ Pro W3"/>
              </a:rPr>
              <a:t>コスト最小は、</a:t>
            </a:r>
            <a:r>
              <a:rPr lang="ja-JP" altLang="en-US" sz="2400">
                <a:solidFill>
                  <a:srgbClr val="333333"/>
                </a:solidFill>
                <a:latin typeface="ヒラギノ角ゴ Pro W3"/>
              </a:rPr>
              <a:t>エネルギー自給</a:t>
            </a:r>
            <a:r>
              <a:rPr lang="en-US" altLang="ja-JP" sz="2400" dirty="0">
                <a:solidFill>
                  <a:srgbClr val="333333"/>
                </a:solidFill>
                <a:latin typeface="ヒラギノ角ゴ Pro W3"/>
              </a:rPr>
              <a:t>60%</a:t>
            </a:r>
          </a:p>
          <a:p>
            <a:r>
              <a:rPr lang="en-US" altLang="ja-JP" sz="2400" dirty="0">
                <a:solidFill>
                  <a:srgbClr val="333333"/>
                </a:solidFill>
                <a:latin typeface="ヒラギノ角ゴ Pro W3"/>
              </a:rPr>
              <a:t>(3)</a:t>
            </a:r>
            <a:r>
              <a:rPr lang="ja-JP" altLang="en-US" sz="2400" dirty="0">
                <a:solidFill>
                  <a:srgbClr val="333333"/>
                </a:solidFill>
                <a:latin typeface="ヒラギノ角ゴ Pro W3"/>
              </a:rPr>
              <a:t>地域経済は、エネルギー自給</a:t>
            </a:r>
            <a:r>
              <a:rPr lang="en-US" altLang="ja-JP" sz="2400" dirty="0">
                <a:solidFill>
                  <a:srgbClr val="333333"/>
                </a:solidFill>
                <a:latin typeface="ヒラギノ角ゴ Pro W3"/>
              </a:rPr>
              <a:t>95%</a:t>
            </a:r>
            <a:r>
              <a:rPr lang="ja-JP" altLang="en-US" sz="2400" dirty="0">
                <a:solidFill>
                  <a:srgbClr val="333333"/>
                </a:solidFill>
                <a:latin typeface="ヒラギノ角ゴ Pro W3"/>
              </a:rPr>
              <a:t>が最大</a:t>
            </a:r>
            <a:endParaRPr lang="en-US" altLang="ja-JP" sz="2400" dirty="0">
              <a:solidFill>
                <a:srgbClr val="333333"/>
              </a:solidFill>
              <a:latin typeface="ヒラギノ角ゴ Pro W3"/>
            </a:endParaRPr>
          </a:p>
          <a:p>
            <a:r>
              <a:rPr lang="en-US" altLang="ja-JP" sz="2400" dirty="0">
                <a:solidFill>
                  <a:srgbClr val="333333"/>
                </a:solidFill>
                <a:latin typeface="ヒラギノ角ゴ Pro W3"/>
              </a:rPr>
              <a:t>(4)</a:t>
            </a:r>
            <a:r>
              <a:rPr lang="ja-JP" altLang="en-US" sz="2400" dirty="0">
                <a:solidFill>
                  <a:srgbClr val="333333"/>
                </a:solidFill>
                <a:latin typeface="ヒラギノ角ゴ Pro W3"/>
              </a:rPr>
              <a:t>自給</a:t>
            </a:r>
            <a:r>
              <a:rPr lang="en-US" altLang="ja-JP" sz="2400" dirty="0">
                <a:solidFill>
                  <a:srgbClr val="333333"/>
                </a:solidFill>
                <a:latin typeface="ヒラギノ角ゴ Pro W3"/>
              </a:rPr>
              <a:t>100</a:t>
            </a:r>
            <a:r>
              <a:rPr lang="ja-JP" altLang="en-US" sz="2400" dirty="0">
                <a:solidFill>
                  <a:srgbClr val="333333"/>
                </a:solidFill>
                <a:latin typeface="ヒラギノ角ゴ Pro W3"/>
              </a:rPr>
              <a:t>％は、経済効果もコストも増大</a:t>
            </a:r>
            <a:endParaRPr lang="ja-JP" altLang="en-US" sz="2400" dirty="0"/>
          </a:p>
        </p:txBody>
      </p:sp>
      <p:pic>
        <p:nvPicPr>
          <p:cNvPr id="1026" name="Picture 2">
            <a:extLst>
              <a:ext uri="{FF2B5EF4-FFF2-40B4-BE49-F238E27FC236}">
                <a16:creationId xmlns:a16="http://schemas.microsoft.com/office/drawing/2014/main" id="{1E4B9666-3795-4719-8AD8-0105047289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8946" y="674914"/>
            <a:ext cx="6400396" cy="378423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BCDCEE28-26EA-863C-4B07-E8BCF3B9C2F2}"/>
              </a:ext>
            </a:extLst>
          </p:cNvPr>
          <p:cNvSpPr txBox="1"/>
          <p:nvPr/>
        </p:nvSpPr>
        <p:spPr>
          <a:xfrm>
            <a:off x="32658" y="951911"/>
            <a:ext cx="5726288" cy="3139321"/>
          </a:xfrm>
          <a:prstGeom prst="rect">
            <a:avLst/>
          </a:prstGeom>
          <a:noFill/>
        </p:spPr>
        <p:txBody>
          <a:bodyPr wrap="square" rtlCol="0">
            <a:spAutoFit/>
          </a:bodyPr>
          <a:lstStyle/>
          <a:p>
            <a:pPr>
              <a:spcBef>
                <a:spcPts val="1200"/>
              </a:spcBef>
              <a:spcAft>
                <a:spcPts val="1200"/>
              </a:spcAft>
            </a:pPr>
            <a:r>
              <a:rPr lang="ja-JP" altLang="en-US">
                <a:solidFill>
                  <a:srgbClr val="101214"/>
                </a:solidFill>
                <a:effectLst/>
                <a:latin typeface="MS Mincho" panose="02020609040205080304" pitchFamily="49" charset="-128"/>
                <a:ea typeface="MS Mincho" panose="02020609040205080304" pitchFamily="49" charset="-128"/>
              </a:rPr>
              <a:t>都市一極集中よりも地方分散が日本の持続可能性にとって望ましいことを踏まえ、地域での自然エネルギー自給や地産地消サプライチェーンによる経済循環とコミュニティの活性化を目指す自立的地域社会の研究を進めています。</a:t>
            </a:r>
            <a:br>
              <a:rPr lang="ja-JP" altLang="en-US">
                <a:solidFill>
                  <a:srgbClr val="101214"/>
                </a:solidFill>
                <a:effectLst/>
                <a:latin typeface="MS Mincho" panose="02020609040205080304" pitchFamily="49" charset="-128"/>
                <a:ea typeface="MS Mincho" panose="02020609040205080304" pitchFamily="49" charset="-128"/>
              </a:rPr>
            </a:br>
            <a:r>
              <a:rPr lang="ja-JP" altLang="en-US">
                <a:solidFill>
                  <a:srgbClr val="101214"/>
                </a:solidFill>
                <a:effectLst/>
                <a:latin typeface="MS Mincho" panose="02020609040205080304" pitchFamily="49" charset="-128"/>
                <a:ea typeface="MS Mincho" panose="02020609040205080304" pitchFamily="49" charset="-128"/>
              </a:rPr>
              <a:t>その手始めとして、実測データに基づいて、地域社会の持続可能性にとって重要な域内自然エネルギー自給率と地域経済循環率を評価しました。その結果、既成の電力供給に比べ、自然エネルギーによる電力自給率が</a:t>
            </a:r>
            <a:r>
              <a:rPr lang="en-US" altLang="ja-JP" dirty="0">
                <a:solidFill>
                  <a:srgbClr val="101214"/>
                </a:solidFill>
                <a:effectLst/>
                <a:latin typeface="MS Mincho" panose="02020609040205080304" pitchFamily="49" charset="-128"/>
                <a:ea typeface="MS Mincho" panose="02020609040205080304" pitchFamily="49" charset="-128"/>
              </a:rPr>
              <a:t>95%</a:t>
            </a:r>
            <a:r>
              <a:rPr lang="ja-JP" altLang="en-US">
                <a:solidFill>
                  <a:srgbClr val="101214"/>
                </a:solidFill>
                <a:effectLst/>
                <a:latin typeface="MS Mincho" panose="02020609040205080304" pitchFamily="49" charset="-128"/>
                <a:ea typeface="MS Mincho" panose="02020609040205080304" pitchFamily="49" charset="-128"/>
              </a:rPr>
              <a:t>の場合、地域社会の経済循環率が</a:t>
            </a:r>
            <a:r>
              <a:rPr lang="en-US" altLang="ja-JP" dirty="0">
                <a:solidFill>
                  <a:srgbClr val="101214"/>
                </a:solidFill>
                <a:effectLst/>
                <a:latin typeface="MS Mincho" panose="02020609040205080304" pitchFamily="49" charset="-128"/>
                <a:ea typeface="MS Mincho" panose="02020609040205080304" pitchFamily="49" charset="-128"/>
              </a:rPr>
              <a:t>7.7</a:t>
            </a:r>
            <a:r>
              <a:rPr lang="ja-JP" altLang="en-US">
                <a:solidFill>
                  <a:srgbClr val="101214"/>
                </a:solidFill>
                <a:effectLst/>
                <a:latin typeface="MS Mincho" panose="02020609040205080304" pitchFamily="49" charset="-128"/>
                <a:ea typeface="MS Mincho" panose="02020609040205080304" pitchFamily="49" charset="-128"/>
              </a:rPr>
              <a:t>倍向上することが明らかになりました。</a:t>
            </a:r>
          </a:p>
        </p:txBody>
      </p:sp>
    </p:spTree>
    <p:extLst>
      <p:ext uri="{BB962C8B-B14F-4D97-AF65-F5344CB8AC3E}">
        <p14:creationId xmlns:p14="http://schemas.microsoft.com/office/powerpoint/2010/main" val="365446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C3C5CE-A1F7-654D-89E3-9458E8517038}"/>
              </a:ext>
            </a:extLst>
          </p:cNvPr>
          <p:cNvSpPr>
            <a:spLocks noGrp="1"/>
          </p:cNvSpPr>
          <p:nvPr>
            <p:ph type="title"/>
          </p:nvPr>
        </p:nvSpPr>
        <p:spPr>
          <a:xfrm>
            <a:off x="-1" y="1"/>
            <a:ext cx="6639759" cy="1436913"/>
          </a:xfrm>
        </p:spPr>
        <p:txBody>
          <a:bodyPr anchor="b">
            <a:normAutofit/>
          </a:bodyPr>
          <a:lstStyle/>
          <a:p>
            <a:r>
              <a:rPr kumimoji="1" lang="ja-JP" altLang="en-US" sz="4800"/>
              <a:t>地域の不安が</a:t>
            </a:r>
            <a:r>
              <a:rPr lang="ja-JP" altLang="en-US" sz="4800"/>
              <a:t>一つ</a:t>
            </a:r>
            <a:br>
              <a:rPr lang="en-US" altLang="ja-JP" sz="4800" dirty="0"/>
            </a:br>
            <a:r>
              <a:rPr lang="ja-JP" altLang="en-US" sz="4800"/>
              <a:t>解消できるかも？</a:t>
            </a:r>
            <a:endParaRPr kumimoji="1" lang="ja-JP" altLang="en-US" sz="4800"/>
          </a:p>
        </p:txBody>
      </p:sp>
      <p:sp>
        <p:nvSpPr>
          <p:cNvPr id="9" name="Content Placeholder 8">
            <a:extLst>
              <a:ext uri="{FF2B5EF4-FFF2-40B4-BE49-F238E27FC236}">
                <a16:creationId xmlns:a16="http://schemas.microsoft.com/office/drawing/2014/main" id="{A51BBE6A-B2B3-6307-6721-ADEE35AB4CD4}"/>
              </a:ext>
            </a:extLst>
          </p:cNvPr>
          <p:cNvSpPr>
            <a:spLocks noGrp="1"/>
          </p:cNvSpPr>
          <p:nvPr>
            <p:ph idx="1"/>
          </p:nvPr>
        </p:nvSpPr>
        <p:spPr>
          <a:xfrm>
            <a:off x="-1525" y="1719943"/>
            <a:ext cx="5444382" cy="5138057"/>
          </a:xfrm>
          <a:solidFill>
            <a:schemeClr val="bg1"/>
          </a:solidFill>
        </p:spPr>
        <p:txBody>
          <a:bodyPr>
            <a:normAutofit lnSpcReduction="10000"/>
          </a:bodyPr>
          <a:lstStyle/>
          <a:p>
            <a:pPr marL="0" indent="0">
              <a:buNone/>
            </a:pPr>
            <a:r>
              <a:rPr lang="ja-JP" altLang="en-US" sz="2000">
                <a:latin typeface="MS Mincho" panose="02020609040205080304" pitchFamily="49" charset="-128"/>
                <a:ea typeface="MS Mincho" panose="02020609040205080304" pitchFamily="49" charset="-128"/>
              </a:rPr>
              <a:t>高知県高知市土佐山高川地区の計画</a:t>
            </a:r>
            <a:r>
              <a:rPr lang="en-US" altLang="ja-JP" sz="2000" dirty="0">
                <a:latin typeface="MS Mincho" panose="02020609040205080304" pitchFamily="49" charset="-128"/>
                <a:ea typeface="MS Mincho" panose="02020609040205080304" pitchFamily="49" charset="-128"/>
              </a:rPr>
              <a:t>(49kW)</a:t>
            </a:r>
          </a:p>
          <a:p>
            <a:pPr marL="0" indent="0">
              <a:buNone/>
            </a:pPr>
            <a:r>
              <a:rPr lang="ja-JP" altLang="en-US" sz="2000">
                <a:latin typeface="Osaka" panose="020B0600000000000000" pitchFamily="34" charset="-128"/>
                <a:ea typeface="Osaka" panose="020B0600000000000000" pitchFamily="34" charset="-128"/>
              </a:rPr>
              <a:t>「電気を売ってできた利益で神社の修繕ができるねえ。昔は境内の木を切って売ればお金が用意できたけんど、今のご時世、切っても赤字にしかならんきね。」</a:t>
            </a:r>
          </a:p>
          <a:p>
            <a:pPr marL="0" indent="0">
              <a:buNone/>
            </a:pPr>
            <a:r>
              <a:rPr lang="ja-JP" altLang="en-US" sz="2000">
                <a:latin typeface="MS Mincho" panose="02020609040205080304" pitchFamily="49" charset="-128"/>
                <a:ea typeface="MS Mincho" panose="02020609040205080304" pitchFamily="49" charset="-128"/>
              </a:rPr>
              <a:t>地域の心のよりどころである仁井田神社。老朽化による傷みがひどくなれば改修が必要となるため、集落の中で費用を積み立てている。高川区公会堂（公民館）の改修や県道周辺の草刈り作業等には行政からの補助金があるが、神社の補修・改修には、補助金は一切使えないのだ。</a:t>
            </a:r>
          </a:p>
          <a:p>
            <a:pPr marL="0" indent="0">
              <a:buNone/>
            </a:pPr>
            <a:r>
              <a:rPr lang="ja-JP" altLang="en-US" sz="2000">
                <a:latin typeface="Osaka" panose="020B0600000000000000" pitchFamily="34" charset="-128"/>
                <a:ea typeface="Osaka" panose="020B0600000000000000" pitchFamily="34" charset="-128"/>
              </a:rPr>
              <a:t>「もし、計画通りやったら、集落の不安がひとつ解消できるぞ。」</a:t>
            </a:r>
            <a:endParaRPr lang="en-US" altLang="ja-JP" sz="2000" dirty="0">
              <a:latin typeface="Osaka" panose="020B0600000000000000" pitchFamily="34" charset="-128"/>
              <a:ea typeface="Osaka" panose="020B0600000000000000" pitchFamily="34" charset="-128"/>
            </a:endParaRPr>
          </a:p>
          <a:p>
            <a:pPr marL="0" indent="0">
              <a:buNone/>
            </a:pPr>
            <a:r>
              <a:rPr lang="ja-JP" altLang="en-US" sz="2000">
                <a:latin typeface="Osaka" panose="020B0600000000000000" pitchFamily="34" charset="-128"/>
                <a:ea typeface="Osaka" panose="020B0600000000000000" pitchFamily="34" charset="-128"/>
              </a:rPr>
              <a:t>出典：</a:t>
            </a:r>
            <a:r>
              <a:rPr kumimoji="1" lang="en-US" altLang="ja-JP" sz="2000" b="0" i="0" u="none" strike="noStrike" kern="1200" cap="none" spc="0" normalizeH="0" baseline="0" noProof="0" dirty="0">
                <a:ln>
                  <a:noFill/>
                </a:ln>
                <a:solidFill>
                  <a:prstClr val="black"/>
                </a:solidFill>
                <a:effectLst/>
                <a:uLnTx/>
                <a:uFillTx/>
                <a:latin typeface="Osaka" panose="020B0600000000000000" pitchFamily="34" charset="-128"/>
                <a:ea typeface="Osaka" panose="020B0600000000000000" pitchFamily="34" charset="-128"/>
                <a:cs typeface="+mn-cs"/>
              </a:rPr>
              <a:t>2014</a:t>
            </a:r>
            <a:r>
              <a:rPr kumimoji="1" lang="ja-JP" altLang="en-US" sz="2000" b="0" i="0" u="none" strike="noStrike" kern="1200" cap="none" spc="0" normalizeH="0" baseline="0" noProof="0">
                <a:ln>
                  <a:noFill/>
                </a:ln>
                <a:solidFill>
                  <a:prstClr val="black"/>
                </a:solidFill>
                <a:effectLst/>
                <a:uLnTx/>
                <a:uFillTx/>
                <a:latin typeface="Osaka" panose="020B0600000000000000" pitchFamily="34" charset="-128"/>
                <a:ea typeface="Osaka" panose="020B0600000000000000" pitchFamily="34" charset="-128"/>
                <a:cs typeface="+mn-cs"/>
              </a:rPr>
              <a:t>年</a:t>
            </a:r>
            <a:r>
              <a:rPr kumimoji="1" lang="en-US" altLang="ja-JP" sz="2000" b="0" i="0" u="none" strike="noStrike" kern="1200" cap="none" spc="0" normalizeH="0" baseline="0" noProof="0" dirty="0">
                <a:ln>
                  <a:noFill/>
                </a:ln>
                <a:solidFill>
                  <a:prstClr val="black"/>
                </a:solidFill>
                <a:effectLst/>
                <a:uLnTx/>
                <a:uFillTx/>
                <a:latin typeface="Osaka" panose="020B0600000000000000" pitchFamily="34" charset="-128"/>
                <a:ea typeface="Osaka" panose="020B0600000000000000" pitchFamily="34" charset="-128"/>
                <a:cs typeface="+mn-cs"/>
              </a:rPr>
              <a:t>05</a:t>
            </a:r>
            <a:r>
              <a:rPr kumimoji="1" lang="ja-JP" altLang="en-US" sz="2000" b="0" i="0" u="none" strike="noStrike" kern="1200" cap="none" spc="0" normalizeH="0" baseline="0" noProof="0">
                <a:ln>
                  <a:noFill/>
                </a:ln>
                <a:solidFill>
                  <a:prstClr val="black"/>
                </a:solidFill>
                <a:effectLst/>
                <a:uLnTx/>
                <a:uFillTx/>
                <a:latin typeface="Osaka" panose="020B0600000000000000" pitchFamily="34" charset="-128"/>
                <a:ea typeface="Osaka" panose="020B0600000000000000" pitchFamily="34" charset="-128"/>
                <a:cs typeface="+mn-cs"/>
              </a:rPr>
              <a:t>月</a:t>
            </a:r>
            <a:r>
              <a:rPr kumimoji="1" lang="en-US" altLang="ja-JP" sz="2000" b="0" i="0" u="none" strike="noStrike" kern="1200" cap="none" spc="0" normalizeH="0" baseline="0" noProof="0" dirty="0">
                <a:ln>
                  <a:noFill/>
                </a:ln>
                <a:solidFill>
                  <a:prstClr val="black"/>
                </a:solidFill>
                <a:effectLst/>
                <a:uLnTx/>
                <a:uFillTx/>
                <a:latin typeface="Osaka" panose="020B0600000000000000" pitchFamily="34" charset="-128"/>
                <a:ea typeface="Osaka" panose="020B0600000000000000" pitchFamily="34" charset="-128"/>
                <a:cs typeface="+mn-cs"/>
              </a:rPr>
              <a:t>26</a:t>
            </a:r>
            <a:r>
              <a:rPr kumimoji="1" lang="ja-JP" altLang="en-US" sz="2000" b="0" i="0" u="none" strike="noStrike" kern="1200" cap="none" spc="0" normalizeH="0" baseline="0" noProof="0">
                <a:ln>
                  <a:noFill/>
                </a:ln>
                <a:solidFill>
                  <a:prstClr val="black"/>
                </a:solidFill>
                <a:effectLst/>
                <a:uLnTx/>
                <a:uFillTx/>
                <a:latin typeface="Osaka" panose="020B0600000000000000" pitchFamily="34" charset="-128"/>
                <a:ea typeface="Osaka" panose="020B0600000000000000" pitchFamily="34" charset="-128"/>
                <a:cs typeface="+mn-cs"/>
              </a:rPr>
              <a:t>日　ハフポスト</a:t>
            </a:r>
            <a:endParaRPr kumimoji="1" lang="en-US" altLang="ja-JP" sz="2000" b="0" i="0" u="none" strike="noStrike" kern="1200" cap="none" spc="0" normalizeH="0" baseline="0" noProof="0" dirty="0">
              <a:ln>
                <a:noFill/>
              </a:ln>
              <a:solidFill>
                <a:prstClr val="black"/>
              </a:solidFill>
              <a:effectLst/>
              <a:uLnTx/>
              <a:uFillTx/>
              <a:latin typeface="Osaka" panose="020B0600000000000000" pitchFamily="34" charset="-128"/>
              <a:ea typeface="Osaka" panose="020B0600000000000000" pitchFamily="34" charset="-128"/>
              <a:cs typeface="+mn-cs"/>
            </a:endParaRPr>
          </a:p>
          <a:p>
            <a:pPr marL="0" indent="0">
              <a:buNone/>
              <a:defRPr/>
            </a:pPr>
            <a:r>
              <a:rPr kumimoji="1" lang="ja-JP" altLang="en-US" sz="2000" b="0" i="0" u="none" strike="noStrike" kern="1200" cap="none" spc="0" normalizeH="0" baseline="0" noProof="0">
                <a:ln>
                  <a:noFill/>
                </a:ln>
                <a:solidFill>
                  <a:prstClr val="black"/>
                </a:solidFill>
                <a:effectLst/>
                <a:uLnTx/>
                <a:uFillTx/>
                <a:latin typeface="Osaka" panose="020B0600000000000000" pitchFamily="34" charset="-128"/>
                <a:ea typeface="Osaka" panose="020B0600000000000000" pitchFamily="34" charset="-128"/>
                <a:cs typeface="+mn-cs"/>
              </a:rPr>
              <a:t>「自由と自然エネルギーは土佐の山間より出づ！」</a:t>
            </a:r>
            <a:br>
              <a:rPr kumimoji="1" lang="en-US" altLang="ja-JP" sz="2000" b="0" i="0" u="none" strike="noStrike" kern="1200" cap="none" spc="0" normalizeH="0" baseline="0" noProof="0" dirty="0">
                <a:ln>
                  <a:noFill/>
                </a:ln>
                <a:solidFill>
                  <a:prstClr val="black"/>
                </a:solidFill>
                <a:effectLst/>
                <a:uLnTx/>
                <a:uFillTx/>
                <a:latin typeface="Osaka" panose="020B0600000000000000" pitchFamily="34" charset="-128"/>
                <a:ea typeface="Osaka" panose="020B0600000000000000" pitchFamily="34" charset="-128"/>
                <a:cs typeface="+mn-cs"/>
              </a:rPr>
            </a:br>
            <a:r>
              <a:rPr kumimoji="1" lang="en-US" altLang="ja-JP" sz="1200" b="0" i="0" u="none" strike="noStrike" kern="1200" cap="none" spc="0" normalizeH="0" baseline="0" noProof="0" dirty="0">
                <a:ln>
                  <a:noFill/>
                </a:ln>
                <a:solidFill>
                  <a:prstClr val="black"/>
                </a:solidFill>
                <a:effectLst/>
                <a:uLnTx/>
                <a:uFillTx/>
                <a:latin typeface="Osaka" panose="020B0600000000000000" pitchFamily="34" charset="-128"/>
                <a:ea typeface="Osaka" panose="020B0600000000000000" pitchFamily="34" charset="-128"/>
                <a:cs typeface="+mn-cs"/>
                <a:hlinkClick r:id="rId2"/>
              </a:rPr>
              <a:t>https://www.huffingtonpost.jp/jcej/post_7696_b_5390745.html</a:t>
            </a:r>
            <a:endParaRPr kumimoji="1" lang="en-US" altLang="ja-JP" sz="1200" b="0" i="0" u="none" strike="noStrike" kern="1200" cap="none" spc="0" normalizeH="0" baseline="0" noProof="0" dirty="0">
              <a:ln>
                <a:noFill/>
              </a:ln>
              <a:solidFill>
                <a:prstClr val="black"/>
              </a:solidFill>
              <a:effectLst/>
              <a:uLnTx/>
              <a:uFillTx/>
              <a:latin typeface="Osaka" panose="020B0600000000000000" pitchFamily="34" charset="-128"/>
              <a:ea typeface="Osaka" panose="020B0600000000000000" pitchFamily="34" charset="-128"/>
              <a:cs typeface="+mn-cs"/>
            </a:endParaRPr>
          </a:p>
        </p:txBody>
      </p:sp>
      <p:pic>
        <p:nvPicPr>
          <p:cNvPr id="4" name="図 3" descr="川の滝&#10;&#10;AI によって生成されたコンテンツは間違っている可能性があります。">
            <a:extLst>
              <a:ext uri="{FF2B5EF4-FFF2-40B4-BE49-F238E27FC236}">
                <a16:creationId xmlns:a16="http://schemas.microsoft.com/office/drawing/2014/main" id="{09D74767-80C3-38CE-2401-508671642D76}"/>
              </a:ext>
            </a:extLst>
          </p:cNvPr>
          <p:cNvPicPr>
            <a:picLocks noChangeAspect="1"/>
          </p:cNvPicPr>
          <p:nvPr/>
        </p:nvPicPr>
        <p:blipFill>
          <a:blip r:embed="rId3">
            <a:extLst>
              <a:ext uri="{28A0092B-C50C-407E-A947-70E740481C1C}">
                <a14:useLocalDpi xmlns:a14="http://schemas.microsoft.com/office/drawing/2010/main" val="0"/>
              </a:ext>
            </a:extLst>
          </a:blip>
          <a:srcRect b="23790"/>
          <a:stretch/>
        </p:blipFill>
        <p:spPr>
          <a:xfrm>
            <a:off x="5442857" y="-1"/>
            <a:ext cx="6749143" cy="6858001"/>
          </a:xfrm>
          <a:prstGeom prst="rect">
            <a:avLst/>
          </a:prstGeom>
        </p:spPr>
      </p:pic>
    </p:spTree>
    <p:extLst>
      <p:ext uri="{BB962C8B-B14F-4D97-AF65-F5344CB8AC3E}">
        <p14:creationId xmlns:p14="http://schemas.microsoft.com/office/powerpoint/2010/main" val="273006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4BC438-7792-9B47-28CE-9D2EFC9ED858}"/>
              </a:ext>
            </a:extLst>
          </p:cNvPr>
          <p:cNvSpPr>
            <a:spLocks noGrp="1"/>
          </p:cNvSpPr>
          <p:nvPr>
            <p:ph type="title"/>
          </p:nvPr>
        </p:nvSpPr>
        <p:spPr>
          <a:xfrm>
            <a:off x="838200" y="47059"/>
            <a:ext cx="11266714" cy="1193912"/>
          </a:xfrm>
        </p:spPr>
        <p:txBody>
          <a:bodyPr>
            <a:normAutofit fontScale="90000"/>
          </a:bodyPr>
          <a:lstStyle/>
          <a:p>
            <a:r>
              <a:rPr kumimoji="1" lang="ja-JP" altLang="en-US"/>
              <a:t>高知県　馬路村細井谷発電所</a:t>
            </a:r>
            <a:r>
              <a:rPr lang="ja-JP" altLang="en-US"/>
              <a:t>　</a:t>
            </a:r>
            <a:r>
              <a:rPr kumimoji="1" lang="en-US" altLang="ja-JP" dirty="0"/>
              <a:t>145kW(2016</a:t>
            </a:r>
            <a:r>
              <a:rPr kumimoji="1" lang="ja-JP" altLang="en-US"/>
              <a:t>年</a:t>
            </a:r>
            <a:r>
              <a:rPr kumimoji="1"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B0A08748-59A6-76D2-0BA5-4D703ACB48DF}"/>
              </a:ext>
            </a:extLst>
          </p:cNvPr>
          <p:cNvSpPr>
            <a:spLocks noGrp="1"/>
          </p:cNvSpPr>
          <p:nvPr>
            <p:ph idx="1"/>
          </p:nvPr>
        </p:nvSpPr>
        <p:spPr>
          <a:xfrm>
            <a:off x="315686" y="6206572"/>
            <a:ext cx="11789228" cy="604370"/>
          </a:xfrm>
        </p:spPr>
        <p:txBody>
          <a:bodyPr>
            <a:normAutofit lnSpcReduction="10000"/>
          </a:bodyPr>
          <a:lstStyle/>
          <a:p>
            <a:pPr marL="0" indent="0">
              <a:buNone/>
            </a:pPr>
            <a:r>
              <a:rPr lang="ja-JP" altLang="en-US" sz="2000"/>
              <a:t>経産省エネ庁</a:t>
            </a:r>
            <a:r>
              <a:rPr lang="en-US" altLang="ja-JP" sz="2000" dirty="0"/>
              <a:t>&gt;</a:t>
            </a:r>
            <a:r>
              <a:rPr kumimoji="1" lang="ja-JP" altLang="en-US" sz="2000"/>
              <a:t>まちエネ大学</a:t>
            </a:r>
            <a:r>
              <a:rPr kumimoji="1" lang="en-US" altLang="ja-JP" sz="2000" dirty="0"/>
              <a:t>&gt;Green Power People&gt;</a:t>
            </a:r>
            <a:r>
              <a:rPr lang="ja-JP" altLang="en-US" sz="2000"/>
              <a:t>地域事例から学ぶ再生可能エネルギー</a:t>
            </a:r>
            <a:r>
              <a:rPr lang="en-US" altLang="ja-JP" sz="2000" dirty="0">
                <a:solidFill>
                  <a:srgbClr val="262C1B"/>
                </a:solidFill>
                <a:latin typeface="Lato" panose="020F0502020204030204" pitchFamily="34" charset="0"/>
              </a:rPr>
              <a:t> </a:t>
            </a:r>
            <a:r>
              <a:rPr kumimoji="1" lang="en" altLang="ja-JP" sz="2000" dirty="0">
                <a:hlinkClick r:id="rId2"/>
              </a:rPr>
              <a:t>https://localenergy.biz/c02/45.html</a:t>
            </a:r>
            <a:endParaRPr kumimoji="1" lang="en" altLang="ja-JP" sz="2000" dirty="0"/>
          </a:p>
        </p:txBody>
      </p:sp>
      <p:pic>
        <p:nvPicPr>
          <p:cNvPr id="7" name="図 6" descr="スーツを着た男性&#10;&#10;AI によって生成されたコンテンツは間違っている可能性があります。">
            <a:extLst>
              <a:ext uri="{FF2B5EF4-FFF2-40B4-BE49-F238E27FC236}">
                <a16:creationId xmlns:a16="http://schemas.microsoft.com/office/drawing/2014/main" id="{E73DE56B-2694-0D49-9531-DBA57A990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81" y="2049713"/>
            <a:ext cx="5704919" cy="4125095"/>
          </a:xfrm>
          <a:prstGeom prst="rect">
            <a:avLst/>
          </a:prstGeom>
        </p:spPr>
      </p:pic>
      <p:pic>
        <p:nvPicPr>
          <p:cNvPr id="17" name="図 16" descr="屋外に立っている男性&#10;&#10;AI によって生成されたコンテンツは間違っている可能性があります。">
            <a:extLst>
              <a:ext uri="{FF2B5EF4-FFF2-40B4-BE49-F238E27FC236}">
                <a16:creationId xmlns:a16="http://schemas.microsoft.com/office/drawing/2014/main" id="{3431F0E4-DEA0-5FEA-D135-AFFFA4063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485" y="2046155"/>
            <a:ext cx="5540829" cy="4128653"/>
          </a:xfrm>
          <a:prstGeom prst="rect">
            <a:avLst/>
          </a:prstGeom>
        </p:spPr>
      </p:pic>
      <p:sp>
        <p:nvSpPr>
          <p:cNvPr id="22" name="テキスト ボックス 21">
            <a:extLst>
              <a:ext uri="{FF2B5EF4-FFF2-40B4-BE49-F238E27FC236}">
                <a16:creationId xmlns:a16="http://schemas.microsoft.com/office/drawing/2014/main" id="{FC82ECF3-DD43-9324-30F5-4A0268D1532A}"/>
              </a:ext>
            </a:extLst>
          </p:cNvPr>
          <p:cNvSpPr txBox="1"/>
          <p:nvPr/>
        </p:nvSpPr>
        <p:spPr>
          <a:xfrm>
            <a:off x="7088708" y="940732"/>
            <a:ext cx="4224233" cy="1200329"/>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a:t>保育料の無料化</a:t>
            </a:r>
            <a:endParaRPr kumimoji="1" lang="en-US" altLang="ja-JP" sz="2400" dirty="0"/>
          </a:p>
          <a:p>
            <a:pPr marL="342900" indent="-342900">
              <a:buFont typeface="Arial" panose="020B0604020202020204" pitchFamily="34" charset="0"/>
              <a:buChar char="•"/>
            </a:pPr>
            <a:r>
              <a:rPr kumimoji="1" lang="en-US" altLang="ja-JP" sz="2400" dirty="0"/>
              <a:t>18</a:t>
            </a:r>
            <a:r>
              <a:rPr kumimoji="1" lang="ja-JP" altLang="en-US" sz="2400"/>
              <a:t>歳までの医療費無料化</a:t>
            </a:r>
            <a:endParaRPr kumimoji="1" lang="en-US" altLang="ja-JP" sz="2400" dirty="0"/>
          </a:p>
          <a:p>
            <a:pPr marL="342900" indent="-342900">
              <a:buFont typeface="Arial" panose="020B0604020202020204" pitchFamily="34" charset="0"/>
              <a:buChar char="•"/>
            </a:pPr>
            <a:r>
              <a:rPr kumimoji="1" lang="ja-JP" altLang="en-US" sz="2400"/>
              <a:t>取水口の管理を地元へ委託</a:t>
            </a:r>
          </a:p>
        </p:txBody>
      </p:sp>
      <p:sp>
        <p:nvSpPr>
          <p:cNvPr id="23" name="テキスト ボックス 22">
            <a:extLst>
              <a:ext uri="{FF2B5EF4-FFF2-40B4-BE49-F238E27FC236}">
                <a16:creationId xmlns:a16="http://schemas.microsoft.com/office/drawing/2014/main" id="{9408FBE1-5B81-A5D5-A529-512FF3A4C6BD}"/>
              </a:ext>
            </a:extLst>
          </p:cNvPr>
          <p:cNvSpPr txBox="1"/>
          <p:nvPr/>
        </p:nvSpPr>
        <p:spPr>
          <a:xfrm>
            <a:off x="1308392" y="1063842"/>
            <a:ext cx="4134465" cy="954107"/>
          </a:xfrm>
          <a:prstGeom prst="rect">
            <a:avLst/>
          </a:prstGeom>
          <a:noFill/>
        </p:spPr>
        <p:txBody>
          <a:bodyPr wrap="none" rtlCol="0">
            <a:spAutoFit/>
          </a:bodyPr>
          <a:lstStyle/>
          <a:p>
            <a:r>
              <a:rPr kumimoji="1" lang="ja-JP" altLang="en-US" sz="2800"/>
              <a:t>建設費　　２億３千万円</a:t>
            </a:r>
            <a:endParaRPr kumimoji="1" lang="en-US" altLang="ja-JP" sz="2800" dirty="0"/>
          </a:p>
          <a:p>
            <a:r>
              <a:rPr lang="ja-JP" altLang="en-US" sz="2800"/>
              <a:t>売電年間　　　３千万円</a:t>
            </a:r>
            <a:endParaRPr kumimoji="1" lang="ja-JP" altLang="en-US" sz="2800"/>
          </a:p>
        </p:txBody>
      </p:sp>
      <p:sp>
        <p:nvSpPr>
          <p:cNvPr id="24" name="右矢印 23">
            <a:extLst>
              <a:ext uri="{FF2B5EF4-FFF2-40B4-BE49-F238E27FC236}">
                <a16:creationId xmlns:a16="http://schemas.microsoft.com/office/drawing/2014/main" id="{CFAF87D7-5FB6-17E6-C4DE-7051DB2A6D8A}"/>
              </a:ext>
            </a:extLst>
          </p:cNvPr>
          <p:cNvSpPr/>
          <p:nvPr/>
        </p:nvSpPr>
        <p:spPr>
          <a:xfrm>
            <a:off x="5425879" y="1410021"/>
            <a:ext cx="1123335" cy="713446"/>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480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屋外, 建物, 空, 都市 が含まれている画像&#10;&#10;自動的に生成された説明">
            <a:extLst>
              <a:ext uri="{FF2B5EF4-FFF2-40B4-BE49-F238E27FC236}">
                <a16:creationId xmlns:a16="http://schemas.microsoft.com/office/drawing/2014/main" id="{890B0136-4ED9-4516-B28C-CDF35A2A82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38" y="0"/>
            <a:ext cx="12192000" cy="2628900"/>
          </a:xfrm>
          <a:prstGeom prst="rect">
            <a:avLst/>
          </a:prstGeom>
        </p:spPr>
      </p:pic>
      <p:pic>
        <p:nvPicPr>
          <p:cNvPr id="7" name="図 6">
            <a:extLst>
              <a:ext uri="{FF2B5EF4-FFF2-40B4-BE49-F238E27FC236}">
                <a16:creationId xmlns:a16="http://schemas.microsoft.com/office/drawing/2014/main" id="{066824F1-FA2F-421B-9DCE-E2D31821A3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 r="-161"/>
          <a:stretch/>
        </p:blipFill>
        <p:spPr>
          <a:xfrm>
            <a:off x="-19538" y="1581972"/>
            <a:ext cx="12211538" cy="5276028"/>
          </a:xfrm>
          <a:prstGeom prst="rect">
            <a:avLst/>
          </a:prstGeom>
        </p:spPr>
      </p:pic>
      <p:pic>
        <p:nvPicPr>
          <p:cNvPr id="11" name="図 10" descr="テキスト が含まれている画像&#10;&#10;自動的に生成された説明">
            <a:extLst>
              <a:ext uri="{FF2B5EF4-FFF2-40B4-BE49-F238E27FC236}">
                <a16:creationId xmlns:a16="http://schemas.microsoft.com/office/drawing/2014/main" id="{B36300B1-8CD3-4978-9860-884F813B813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10130" y="5744"/>
            <a:ext cx="10771740" cy="6846512"/>
          </a:xfrm>
          <a:prstGeom prst="rect">
            <a:avLst/>
          </a:prstGeom>
        </p:spPr>
      </p:pic>
      <p:pic>
        <p:nvPicPr>
          <p:cNvPr id="5" name="コンテンツ プレースホルダー 4" descr="木, 地面, 屋外, 建物 が含まれている画像&#10;&#10;自動的に生成された説明">
            <a:extLst>
              <a:ext uri="{FF2B5EF4-FFF2-40B4-BE49-F238E27FC236}">
                <a16:creationId xmlns:a16="http://schemas.microsoft.com/office/drawing/2014/main" id="{B1FA5A55-1180-417F-B4EC-A99D7FDEB3B1}"/>
              </a:ext>
            </a:extLst>
          </p:cNvPr>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0" y="0"/>
            <a:ext cx="7095151" cy="6869487"/>
          </a:xfrm>
        </p:spPr>
      </p:pic>
      <p:pic>
        <p:nvPicPr>
          <p:cNvPr id="9" name="図 8" descr="物体, オートバイ, エンジン が含まれている画像&#10;&#10;自動的に生成された説明">
            <a:extLst>
              <a:ext uri="{FF2B5EF4-FFF2-40B4-BE49-F238E27FC236}">
                <a16:creationId xmlns:a16="http://schemas.microsoft.com/office/drawing/2014/main" id="{092983C5-3775-47EC-9BCA-D9CCEF91076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6181481" y="857250"/>
            <a:ext cx="6858000" cy="5143500"/>
          </a:xfrm>
          <a:prstGeom prst="rect">
            <a:avLst/>
          </a:prstGeom>
        </p:spPr>
      </p:pic>
      <p:sp>
        <p:nvSpPr>
          <p:cNvPr id="2" name="タイトル 1">
            <a:extLst>
              <a:ext uri="{FF2B5EF4-FFF2-40B4-BE49-F238E27FC236}">
                <a16:creationId xmlns:a16="http://schemas.microsoft.com/office/drawing/2014/main" id="{923A1A5F-2682-408C-ADF2-C97331335235}"/>
              </a:ext>
            </a:extLst>
          </p:cNvPr>
          <p:cNvSpPr>
            <a:spLocks noGrp="1"/>
          </p:cNvSpPr>
          <p:nvPr>
            <p:ph type="title"/>
          </p:nvPr>
        </p:nvSpPr>
        <p:spPr>
          <a:xfrm>
            <a:off x="3864561" y="5380075"/>
            <a:ext cx="8205324" cy="1442164"/>
          </a:xfrm>
        </p:spPr>
        <p:txBody>
          <a:bodyPr>
            <a:normAutofit fontScale="90000"/>
          </a:bodyPr>
          <a:lstStyle/>
          <a:p>
            <a:pPr algn="r"/>
            <a:r>
              <a:rPr kumimoji="1" lang="ja-JP" altLang="en-US" sz="4000" b="1" dirty="0">
                <a:solidFill>
                  <a:srgbClr val="3CB54C"/>
                </a:solidFill>
                <a:latin typeface="ＭＳ Ｐゴシック" panose="020B0600070205080204" pitchFamily="50" charset="-128"/>
                <a:ea typeface="ＭＳ Ｐゴシック" panose="020B0600070205080204" pitchFamily="50" charset="-128"/>
              </a:rPr>
              <a:t>ローカルエナジースコットランド</a:t>
            </a:r>
            <a:br>
              <a:rPr kumimoji="1" lang="en-US" altLang="ja-JP" sz="4000" b="1" dirty="0">
                <a:solidFill>
                  <a:srgbClr val="3CB54C"/>
                </a:solidFill>
                <a:latin typeface="ＭＳ Ｐゴシック" panose="020B0600070205080204" pitchFamily="50" charset="-128"/>
                <a:ea typeface="ＭＳ Ｐゴシック" panose="020B0600070205080204" pitchFamily="50" charset="-128"/>
              </a:rPr>
            </a:br>
            <a:r>
              <a:rPr kumimoji="1" lang="ja-JP" altLang="en-US" sz="4000" b="1">
                <a:solidFill>
                  <a:schemeClr val="bg1"/>
                </a:solidFill>
                <a:latin typeface="ＭＳ Ｐゴシック" panose="020B0600070205080204" pitchFamily="50" charset="-128"/>
                <a:ea typeface="ＭＳ Ｐゴシック" panose="020B0600070205080204" pitchFamily="50" charset="-128"/>
              </a:rPr>
              <a:t>ハーロウハイドロ</a:t>
            </a:r>
            <a:r>
              <a:rPr kumimoji="1" lang="en-US" altLang="ja-JP" sz="4000" b="1" dirty="0">
                <a:solidFill>
                  <a:schemeClr val="bg1"/>
                </a:solidFill>
                <a:latin typeface="ＭＳ Ｐゴシック" panose="020B0600070205080204" pitchFamily="50" charset="-128"/>
                <a:ea typeface="ＭＳ Ｐゴシック" panose="020B0600070205080204" pitchFamily="50" charset="-128"/>
              </a:rPr>
              <a:t> 85kW</a:t>
            </a:r>
            <a:br>
              <a:rPr kumimoji="1" lang="en-US" altLang="ja-JP" sz="4000" dirty="0">
                <a:latin typeface="ＭＳ Ｐゴシック" panose="020B0600070205080204" pitchFamily="50" charset="-128"/>
                <a:ea typeface="ＭＳ Ｐゴシック" panose="020B0600070205080204" pitchFamily="50" charset="-128"/>
              </a:rPr>
            </a:br>
            <a:r>
              <a:rPr kumimoji="1" lang="ja-JP" altLang="en-US" sz="4000" dirty="0">
                <a:latin typeface="ＭＳ Ｐゴシック" panose="020B0600070205080204" pitchFamily="50" charset="-128"/>
                <a:ea typeface="ＭＳ Ｐゴシック" panose="020B0600070205080204" pitchFamily="50" charset="-128"/>
              </a:rPr>
              <a:t>エディンバラ　</a:t>
            </a:r>
            <a:r>
              <a:rPr kumimoji="1" lang="en-US" altLang="ja-JP" sz="4000" dirty="0">
                <a:latin typeface="ＭＳ Ｐゴシック" panose="020B0600070205080204" pitchFamily="50" charset="-128"/>
                <a:ea typeface="ＭＳ Ｐゴシック" panose="020B0600070205080204" pitchFamily="50" charset="-128"/>
              </a:rPr>
              <a:t>2015</a:t>
            </a:r>
            <a:r>
              <a:rPr kumimoji="1" lang="ja-JP" altLang="en-US" sz="4000">
                <a:latin typeface="ＭＳ Ｐゴシック" panose="020B0600070205080204" pitchFamily="50" charset="-128"/>
                <a:ea typeface="ＭＳ Ｐゴシック" panose="020B0600070205080204" pitchFamily="50" charset="-128"/>
              </a:rPr>
              <a:t>年訪問</a:t>
            </a:r>
            <a:endParaRPr kumimoji="1" lang="ja-JP" altLang="en-US" sz="4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435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nsortium Graphics">
            <a:extLst>
              <a:ext uri="{FF2B5EF4-FFF2-40B4-BE49-F238E27FC236}">
                <a16:creationId xmlns:a16="http://schemas.microsoft.com/office/drawing/2014/main" id="{BCDDE8B3-213E-4B55-B362-3DFDA5B587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63536" y="40460"/>
            <a:ext cx="4388003" cy="438800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AA44E8E6-FEC0-46BD-9538-E900594FAB16}"/>
              </a:ext>
            </a:extLst>
          </p:cNvPr>
          <p:cNvSpPr>
            <a:spLocks noGrp="1"/>
          </p:cNvSpPr>
          <p:nvPr>
            <p:ph type="title"/>
          </p:nvPr>
        </p:nvSpPr>
        <p:spPr>
          <a:xfrm>
            <a:off x="614995" y="61943"/>
            <a:ext cx="10738805" cy="1647114"/>
          </a:xfrm>
        </p:spPr>
        <p:txBody>
          <a:bodyPr>
            <a:normAutofit/>
          </a:bodyPr>
          <a:lstStyle/>
          <a:p>
            <a:r>
              <a:rPr lang="ja-JP" altLang="en-US" dirty="0"/>
              <a:t>地域支援の専門組織</a:t>
            </a:r>
            <a:br>
              <a:rPr lang="en-US" altLang="ja-JP" dirty="0"/>
            </a:br>
            <a:r>
              <a:rPr lang="en-US" altLang="ja-JP" sz="5400" dirty="0">
                <a:solidFill>
                  <a:srgbClr val="3CB54C"/>
                </a:solidFill>
                <a:latin typeface="Aharoni" panose="02010803020104030203" pitchFamily="2" charset="-79"/>
                <a:cs typeface="Aharoni" panose="02010803020104030203" pitchFamily="2" charset="-79"/>
              </a:rPr>
              <a:t>Local</a:t>
            </a:r>
            <a:r>
              <a:rPr lang="ja-JP" altLang="en-US" sz="5400">
                <a:solidFill>
                  <a:srgbClr val="3CB54C"/>
                </a:solidFill>
                <a:latin typeface="Aharoni" panose="02010803020104030203" pitchFamily="2" charset="-79"/>
                <a:cs typeface="Aharoni" panose="02010803020104030203" pitchFamily="2" charset="-79"/>
              </a:rPr>
              <a:t> </a:t>
            </a:r>
            <a:r>
              <a:rPr lang="en-US" altLang="ja-JP" sz="5400" dirty="0">
                <a:solidFill>
                  <a:srgbClr val="3CB54C"/>
                </a:solidFill>
                <a:latin typeface="Aharoni" panose="02010803020104030203" pitchFamily="2" charset="-79"/>
                <a:cs typeface="Aharoni" panose="02010803020104030203" pitchFamily="2" charset="-79"/>
              </a:rPr>
              <a:t>Energy</a:t>
            </a:r>
            <a:r>
              <a:rPr lang="ja-JP" altLang="en-US" sz="5400" dirty="0">
                <a:solidFill>
                  <a:srgbClr val="3CB54C"/>
                </a:solidFill>
                <a:latin typeface="Aharoni" panose="02010803020104030203" pitchFamily="2" charset="-79"/>
                <a:cs typeface="Aharoni" panose="02010803020104030203" pitchFamily="2" charset="-79"/>
              </a:rPr>
              <a:t> </a:t>
            </a:r>
            <a:r>
              <a:rPr lang="en-US" altLang="ja-JP" sz="5400" dirty="0">
                <a:solidFill>
                  <a:srgbClr val="3CB54C"/>
                </a:solidFill>
                <a:latin typeface="Aharoni" panose="02010803020104030203" pitchFamily="2" charset="-79"/>
                <a:cs typeface="Aharoni" panose="02010803020104030203" pitchFamily="2" charset="-79"/>
              </a:rPr>
              <a:t>Scotland</a:t>
            </a:r>
            <a:endParaRPr kumimoji="1" lang="ja-JP" altLang="en-US" sz="3200" dirty="0">
              <a:solidFill>
                <a:srgbClr val="3CB54C"/>
              </a:solidFill>
              <a:latin typeface="Aharoni" panose="02010803020104030203" pitchFamily="2" charset="-79"/>
              <a:cs typeface="Aharoni" panose="02010803020104030203" pitchFamily="2" charset="-79"/>
            </a:endParaRPr>
          </a:p>
        </p:txBody>
      </p:sp>
      <p:sp>
        <p:nvSpPr>
          <p:cNvPr id="3" name="コンテンツ プレースホルダー 2">
            <a:extLst>
              <a:ext uri="{FF2B5EF4-FFF2-40B4-BE49-F238E27FC236}">
                <a16:creationId xmlns:a16="http://schemas.microsoft.com/office/drawing/2014/main" id="{6AD5C2ED-8788-4237-8376-BD21BC1E58A2}"/>
              </a:ext>
            </a:extLst>
          </p:cNvPr>
          <p:cNvSpPr>
            <a:spLocks noGrp="1"/>
          </p:cNvSpPr>
          <p:nvPr>
            <p:ph idx="1"/>
          </p:nvPr>
        </p:nvSpPr>
        <p:spPr>
          <a:xfrm>
            <a:off x="671639" y="1513114"/>
            <a:ext cx="11239837" cy="5344885"/>
          </a:xfrm>
        </p:spPr>
        <p:txBody>
          <a:bodyPr>
            <a:normAutofit fontScale="92500" lnSpcReduction="20000"/>
          </a:bodyPr>
          <a:lstStyle/>
          <a:p>
            <a:pPr marL="0" indent="0">
              <a:buNone/>
            </a:pPr>
            <a:r>
              <a:rPr lang="ja-JP" altLang="en-US" sz="2400" dirty="0"/>
              <a:t>スコットランド政府の全額出資による支援組織</a:t>
            </a:r>
            <a:endParaRPr lang="en-US" altLang="ja-JP" sz="2400" dirty="0"/>
          </a:p>
          <a:p>
            <a:pPr marL="0" indent="0">
              <a:buNone/>
            </a:pPr>
            <a:endParaRPr lang="en-US" altLang="ja-JP" sz="2400" dirty="0"/>
          </a:p>
          <a:p>
            <a:pPr marL="0" indent="0">
              <a:buNone/>
            </a:pPr>
            <a:r>
              <a:rPr lang="en-US" altLang="ja-JP" sz="2400" dirty="0"/>
              <a:t>“We are approachable, flexible and committed. </a:t>
            </a:r>
          </a:p>
          <a:p>
            <a:pPr marL="0" indent="0">
              <a:buNone/>
            </a:pPr>
            <a:r>
              <a:rPr lang="en-US" altLang="ja-JP" sz="2400" dirty="0"/>
              <a:t>We have the funding, resources and expertise to</a:t>
            </a:r>
          </a:p>
          <a:p>
            <a:pPr marL="0" indent="0">
              <a:buNone/>
            </a:pPr>
            <a:r>
              <a:rPr lang="en-US" altLang="ja-JP" sz="2400" dirty="0"/>
              <a:t> really help these projects deliver.” </a:t>
            </a:r>
            <a:endParaRPr lang="en-US" altLang="ja-JP" sz="2000" dirty="0"/>
          </a:p>
          <a:p>
            <a:pPr marL="0" indent="0">
              <a:buNone/>
            </a:pPr>
            <a:r>
              <a:rPr lang="ja-JP" altLang="en-US" dirty="0"/>
              <a:t>私たちは親しみやすく、柔軟で、献身的です。</a:t>
            </a:r>
            <a:endParaRPr lang="en-US" altLang="ja-JP" dirty="0"/>
          </a:p>
          <a:p>
            <a:pPr marL="0" indent="0">
              <a:buNone/>
            </a:pPr>
            <a:r>
              <a:rPr lang="ja-JP" altLang="en-US" dirty="0"/>
              <a:t>地域プロジェクトの実現に</a:t>
            </a:r>
            <a:endParaRPr lang="en-US" altLang="ja-JP" dirty="0"/>
          </a:p>
          <a:p>
            <a:pPr marL="0" indent="0">
              <a:buNone/>
            </a:pPr>
            <a:r>
              <a:rPr lang="ja-JP" altLang="en-US" sz="14900" b="1" dirty="0"/>
              <a:t>本当に役立つ</a:t>
            </a:r>
            <a:endParaRPr lang="en-US" altLang="ja-JP" sz="4800" b="1" dirty="0"/>
          </a:p>
          <a:p>
            <a:pPr marL="0" indent="0">
              <a:buNone/>
            </a:pPr>
            <a:r>
              <a:rPr lang="ja-JP" altLang="en-US" sz="6500" b="1"/>
              <a:t>資金、資料、</a:t>
            </a:r>
            <a:r>
              <a:rPr lang="ja-JP" altLang="en-US" sz="6500" b="1" dirty="0"/>
              <a:t>専門知識</a:t>
            </a:r>
            <a:r>
              <a:rPr lang="ja-JP" altLang="en-US" dirty="0"/>
              <a:t>があります。</a:t>
            </a:r>
            <a:endParaRPr lang="en-US" altLang="ja-JP" sz="2000" dirty="0">
              <a:hlinkClick r:id="rId3"/>
            </a:endParaRPr>
          </a:p>
          <a:p>
            <a:pPr marL="0" indent="0">
              <a:buNone/>
            </a:pPr>
            <a:r>
              <a:rPr lang="en-US" altLang="ja-JP" sz="2000" dirty="0"/>
              <a:t>https://</a:t>
            </a:r>
            <a:r>
              <a:rPr lang="en-US" altLang="ja-JP" sz="2000" dirty="0" err="1"/>
              <a:t>localenergy.scot</a:t>
            </a:r>
            <a:r>
              <a:rPr lang="en-US" altLang="ja-JP" sz="2000" dirty="0"/>
              <a:t>/resource/hydropower/</a:t>
            </a:r>
            <a:endParaRPr kumimoji="1" lang="ja-JP" altLang="en-US" dirty="0"/>
          </a:p>
        </p:txBody>
      </p:sp>
    </p:spTree>
    <p:extLst>
      <p:ext uri="{BB962C8B-B14F-4D97-AF65-F5344CB8AC3E}">
        <p14:creationId xmlns:p14="http://schemas.microsoft.com/office/powerpoint/2010/main" val="164833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descr="マップ&#10;&#10;AI によって生成されたコンテンツは間違っている可能性があります。">
            <a:extLst>
              <a:ext uri="{FF2B5EF4-FFF2-40B4-BE49-F238E27FC236}">
                <a16:creationId xmlns:a16="http://schemas.microsoft.com/office/drawing/2014/main" id="{8870D7B7-0E6C-0702-F569-B4FCA14CD9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861362" cy="6858000"/>
          </a:xfrm>
          <a:prstGeom prst="rect">
            <a:avLst/>
          </a:prstGeom>
        </p:spPr>
      </p:pic>
      <p:sp>
        <p:nvSpPr>
          <p:cNvPr id="2" name="タイトル 1">
            <a:extLst>
              <a:ext uri="{FF2B5EF4-FFF2-40B4-BE49-F238E27FC236}">
                <a16:creationId xmlns:a16="http://schemas.microsoft.com/office/drawing/2014/main" id="{3EB9F13B-EDD4-4618-9584-85A2298A3A67}"/>
              </a:ext>
            </a:extLst>
          </p:cNvPr>
          <p:cNvSpPr>
            <a:spLocks noGrp="1"/>
          </p:cNvSpPr>
          <p:nvPr>
            <p:ph type="title"/>
          </p:nvPr>
        </p:nvSpPr>
        <p:spPr>
          <a:xfrm>
            <a:off x="779489" y="0"/>
            <a:ext cx="11412511" cy="689548"/>
          </a:xfrm>
          <a:solidFill>
            <a:schemeClr val="bg1"/>
          </a:solidFill>
        </p:spPr>
        <p:txBody>
          <a:bodyPr>
            <a:normAutofit/>
          </a:bodyPr>
          <a:lstStyle/>
          <a:p>
            <a:r>
              <a:rPr lang="ja-JP" altLang="en-US" sz="3600"/>
              <a:t>スコットランドにける地域のための小水力発電所</a:t>
            </a:r>
            <a:endParaRPr kumimoji="1" lang="ja-JP" altLang="en-US" sz="2000" dirty="0"/>
          </a:p>
        </p:txBody>
      </p:sp>
      <p:sp>
        <p:nvSpPr>
          <p:cNvPr id="3" name="正方形/長方形 2">
            <a:extLst>
              <a:ext uri="{FF2B5EF4-FFF2-40B4-BE49-F238E27FC236}">
                <a16:creationId xmlns:a16="http://schemas.microsoft.com/office/drawing/2014/main" id="{79B7D29B-5261-481D-A527-D0B2FE9514F8}"/>
              </a:ext>
            </a:extLst>
          </p:cNvPr>
          <p:cNvSpPr/>
          <p:nvPr/>
        </p:nvSpPr>
        <p:spPr>
          <a:xfrm>
            <a:off x="3522688" y="6488668"/>
            <a:ext cx="8669311" cy="369332"/>
          </a:xfrm>
          <a:prstGeom prst="rect">
            <a:avLst/>
          </a:prstGeom>
          <a:solidFill>
            <a:schemeClr val="bg1"/>
          </a:solidFill>
        </p:spPr>
        <p:txBody>
          <a:bodyPr wrap="square">
            <a:spAutoFit/>
          </a:bodyPr>
          <a:lstStyle/>
          <a:p>
            <a:r>
              <a:rPr lang="en-US" altLang="ja-JP" dirty="0">
                <a:hlinkClick r:id="rId3"/>
              </a:rPr>
              <a:t>https://localenergy.scot/projects-overview/map/</a:t>
            </a:r>
            <a:endParaRPr lang="en-US" altLang="ja-JP" dirty="0"/>
          </a:p>
        </p:txBody>
      </p:sp>
    </p:spTree>
    <p:extLst>
      <p:ext uri="{BB962C8B-B14F-4D97-AF65-F5344CB8AC3E}">
        <p14:creationId xmlns:p14="http://schemas.microsoft.com/office/powerpoint/2010/main" val="59478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A8DD5E-0F53-4911-BA3F-2D5FD6FA6815}"/>
              </a:ext>
            </a:extLst>
          </p:cNvPr>
          <p:cNvSpPr>
            <a:spLocks noGrp="1"/>
          </p:cNvSpPr>
          <p:nvPr>
            <p:ph type="title"/>
          </p:nvPr>
        </p:nvSpPr>
        <p:spPr>
          <a:xfrm>
            <a:off x="169933" y="66267"/>
            <a:ext cx="11852134" cy="929053"/>
          </a:xfrm>
        </p:spPr>
        <p:txBody>
          <a:bodyPr/>
          <a:lstStyle/>
          <a:p>
            <a:r>
              <a:rPr lang="ja-JP" altLang="en-US"/>
              <a:t>スコットランド</a:t>
            </a:r>
            <a:r>
              <a:rPr kumimoji="1" lang="ja-JP" altLang="en-US"/>
              <a:t>の事例　</a:t>
            </a:r>
            <a:endParaRPr kumimoji="1" lang="ja-JP" altLang="en-US" dirty="0"/>
          </a:p>
        </p:txBody>
      </p:sp>
      <p:graphicFrame>
        <p:nvGraphicFramePr>
          <p:cNvPr id="9" name="コンテンツ プレースホルダー 8">
            <a:extLst>
              <a:ext uri="{FF2B5EF4-FFF2-40B4-BE49-F238E27FC236}">
                <a16:creationId xmlns:a16="http://schemas.microsoft.com/office/drawing/2014/main" id="{7E5AE823-7C39-4742-9949-4F687F55082B}"/>
              </a:ext>
            </a:extLst>
          </p:cNvPr>
          <p:cNvGraphicFramePr>
            <a:graphicFrameLocks noGrp="1"/>
          </p:cNvGraphicFramePr>
          <p:nvPr>
            <p:ph idx="1"/>
            <p:extLst>
              <p:ext uri="{D42A27DB-BD31-4B8C-83A1-F6EECF244321}">
                <p14:modId xmlns:p14="http://schemas.microsoft.com/office/powerpoint/2010/main" val="343955308"/>
              </p:ext>
            </p:extLst>
          </p:nvPr>
        </p:nvGraphicFramePr>
        <p:xfrm>
          <a:off x="169933" y="995320"/>
          <a:ext cx="11879105" cy="5388916"/>
        </p:xfrm>
        <a:graphic>
          <a:graphicData uri="http://schemas.openxmlformats.org/drawingml/2006/table">
            <a:tbl>
              <a:tblPr/>
              <a:tblGrid>
                <a:gridCol w="1697015">
                  <a:extLst>
                    <a:ext uri="{9D8B030D-6E8A-4147-A177-3AD203B41FA5}">
                      <a16:colId xmlns:a16="http://schemas.microsoft.com/office/drawing/2014/main" val="1369357241"/>
                    </a:ext>
                  </a:extLst>
                </a:gridCol>
                <a:gridCol w="1697015">
                  <a:extLst>
                    <a:ext uri="{9D8B030D-6E8A-4147-A177-3AD203B41FA5}">
                      <a16:colId xmlns:a16="http://schemas.microsoft.com/office/drawing/2014/main" val="2311689811"/>
                    </a:ext>
                  </a:extLst>
                </a:gridCol>
                <a:gridCol w="1697015">
                  <a:extLst>
                    <a:ext uri="{9D8B030D-6E8A-4147-A177-3AD203B41FA5}">
                      <a16:colId xmlns:a16="http://schemas.microsoft.com/office/drawing/2014/main" val="1233139316"/>
                    </a:ext>
                  </a:extLst>
                </a:gridCol>
                <a:gridCol w="1697015">
                  <a:extLst>
                    <a:ext uri="{9D8B030D-6E8A-4147-A177-3AD203B41FA5}">
                      <a16:colId xmlns:a16="http://schemas.microsoft.com/office/drawing/2014/main" val="4192127403"/>
                    </a:ext>
                  </a:extLst>
                </a:gridCol>
                <a:gridCol w="1697015">
                  <a:extLst>
                    <a:ext uri="{9D8B030D-6E8A-4147-A177-3AD203B41FA5}">
                      <a16:colId xmlns:a16="http://schemas.microsoft.com/office/drawing/2014/main" val="1323538286"/>
                    </a:ext>
                  </a:extLst>
                </a:gridCol>
                <a:gridCol w="1697015">
                  <a:extLst>
                    <a:ext uri="{9D8B030D-6E8A-4147-A177-3AD203B41FA5}">
                      <a16:colId xmlns:a16="http://schemas.microsoft.com/office/drawing/2014/main" val="63843819"/>
                    </a:ext>
                  </a:extLst>
                </a:gridCol>
                <a:gridCol w="1697015">
                  <a:extLst>
                    <a:ext uri="{9D8B030D-6E8A-4147-A177-3AD203B41FA5}">
                      <a16:colId xmlns:a16="http://schemas.microsoft.com/office/drawing/2014/main" val="277687937"/>
                    </a:ext>
                  </a:extLst>
                </a:gridCol>
              </a:tblGrid>
              <a:tr h="671196">
                <a:tc>
                  <a:txBody>
                    <a:bodyPr/>
                    <a:lstStyle/>
                    <a:p>
                      <a:pPr algn="ctr" fontAlgn="ctr"/>
                      <a:r>
                        <a:rPr lang="ja-JP" altLang="en-US" sz="1800" b="0" i="0" u="none" strike="noStrike">
                          <a:solidFill>
                            <a:schemeClr val="tx1"/>
                          </a:solidFill>
                          <a:effectLst/>
                          <a:latin typeface="ＭＳ Ｐゴシック" panose="020B0600070205080204" pitchFamily="50" charset="-128"/>
                          <a:ea typeface="ＭＳ Ｐゴシック" panose="020B0600070205080204" pitchFamily="50" charset="-128"/>
                        </a:rPr>
                        <a:t>事業名称</a:t>
                      </a:r>
                      <a:endPar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chemeClr val="tx1"/>
                          </a:solidFill>
                          <a:effectLst/>
                          <a:latin typeface="ＭＳ Ｐゴシック" panose="020B0600070205080204" pitchFamily="50" charset="-128"/>
                          <a:ea typeface="ＭＳ Ｐゴシック" panose="020B0600070205080204" pitchFamily="50" charset="-128"/>
                        </a:rPr>
                        <a:t>Harlaw</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Reservoir (</a:t>
                      </a:r>
                      <a:r>
                        <a:rPr lang="en-US" sz="1200" b="0" i="0" u="none" strike="noStrike" dirty="0" err="1">
                          <a:solidFill>
                            <a:schemeClr val="tx1"/>
                          </a:solidFill>
                          <a:effectLst/>
                          <a:latin typeface="ＭＳ Ｐゴシック" panose="020B0600070205080204" pitchFamily="50" charset="-128"/>
                          <a:ea typeface="ＭＳ Ｐゴシック" panose="020B0600070205080204" pitchFamily="50" charset="-128"/>
                        </a:rPr>
                        <a:t>Balerno</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Village Trust) Hydro proposal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Ben </a:t>
                      </a:r>
                      <a:r>
                        <a:rPr lang="en-US" sz="1200" b="0" i="0" u="none" strike="noStrike" dirty="0" err="1">
                          <a:solidFill>
                            <a:schemeClr val="tx1"/>
                          </a:solidFill>
                          <a:effectLst/>
                          <a:latin typeface="ＭＳ Ｐゴシック" panose="020B0600070205080204" pitchFamily="50" charset="-128"/>
                          <a:ea typeface="ＭＳ Ｐゴシック" panose="020B0600070205080204" pitchFamily="50" charset="-128"/>
                        </a:rPr>
                        <a:t>Mor</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micro-hydroelectricity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An t-</a:t>
                      </a:r>
                      <a:r>
                        <a:rPr lang="en-US" sz="1200" b="0" i="0" u="none" strike="noStrike" dirty="0" err="1">
                          <a:solidFill>
                            <a:schemeClr val="tx1"/>
                          </a:solidFill>
                          <a:effectLst/>
                          <a:latin typeface="ＭＳ Ｐゴシック" panose="020B0600070205080204" pitchFamily="50" charset="-128"/>
                          <a:ea typeface="ＭＳ Ｐゴシック" panose="020B0600070205080204" pitchFamily="50" charset="-128"/>
                        </a:rPr>
                        <a:t>Sreang</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Community Hydro Scheme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chemeClr val="tx1"/>
                          </a:solidFill>
                          <a:effectLst/>
                          <a:latin typeface="ＭＳ Ｐゴシック" panose="020B0600070205080204" pitchFamily="50" charset="-128"/>
                          <a:ea typeface="ＭＳ Ｐゴシック" panose="020B0600070205080204" pitchFamily="50" charset="-128"/>
                        </a:rPr>
                        <a:t>Garmony</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hydroelectricity project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chemeClr val="tx1"/>
                          </a:solidFill>
                          <a:effectLst/>
                          <a:latin typeface="ＭＳ Ｐゴシック" panose="020B0600070205080204" pitchFamily="50" charset="-128"/>
                          <a:ea typeface="ＭＳ Ｐゴシック" panose="020B0600070205080204" pitchFamily="50" charset="-128"/>
                        </a:rPr>
                        <a:t>Callander</a:t>
                      </a: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Community hydroelectricity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Abernethy Trust hydroelectricity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534499"/>
                  </a:ext>
                </a:extLst>
              </a:tr>
              <a:tr h="505829">
                <a:tc>
                  <a:txBody>
                    <a:bodyPr/>
                    <a:lstStyle/>
                    <a:p>
                      <a:pPr algn="ctr" fontAlgn="ct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申請者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err="1">
                          <a:solidFill>
                            <a:schemeClr val="tx1"/>
                          </a:solidFill>
                          <a:effectLst/>
                          <a:latin typeface="ＭＳ Ｐゴシック" panose="020B0600070205080204" pitchFamily="50" charset="-128"/>
                          <a:ea typeface="ＭＳ Ｐゴシック" panose="020B0600070205080204" pitchFamily="50" charset="-128"/>
                        </a:rPr>
                        <a:t>Balerno</a:t>
                      </a: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 Village Trust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err="1">
                          <a:solidFill>
                            <a:schemeClr val="tx1"/>
                          </a:solidFill>
                          <a:effectLst/>
                          <a:latin typeface="ＭＳ Ｐゴシック" panose="020B0600070205080204" pitchFamily="50" charset="-128"/>
                          <a:ea typeface="ＭＳ Ｐゴシック" panose="020B0600070205080204" pitchFamily="50" charset="-128"/>
                        </a:rPr>
                        <a:t>Coigaich</a:t>
                      </a: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 community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err="1">
                          <a:solidFill>
                            <a:schemeClr val="tx1"/>
                          </a:solidFill>
                          <a:effectLst/>
                          <a:latin typeface="ＭＳ Ｐゴシック" panose="020B0600070205080204" pitchFamily="50" charset="-128"/>
                          <a:ea typeface="ＭＳ Ｐゴシック" panose="020B0600070205080204" pitchFamily="50" charset="-128"/>
                        </a:rPr>
                        <a:t>Arrochar</a:t>
                      </a: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 Community Hydro Society Ltd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chemeClr val="tx1"/>
                          </a:solidFill>
                          <a:effectLst/>
                          <a:latin typeface="ＭＳ Ｐゴシック" panose="020B0600070205080204" pitchFamily="50" charset="-128"/>
                          <a:ea typeface="ＭＳ Ｐゴシック" panose="020B0600070205080204" pitchFamily="50" charset="-128"/>
                        </a:rPr>
                        <a:t>Mull &amp; Iona Community Trust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chemeClr val="tx1"/>
                          </a:solidFill>
                          <a:effectLst/>
                          <a:latin typeface="ＭＳ Ｐゴシック" panose="020B0600070205080204" pitchFamily="50" charset="-128"/>
                          <a:ea typeface="ＭＳ Ｐゴシック" panose="020B0600070205080204" pitchFamily="50" charset="-128"/>
                        </a:rPr>
                        <a:t>Callander Community hydroelectricity Ltd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Abernethy Trust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1991446"/>
                  </a:ext>
                </a:extLst>
              </a:tr>
              <a:tr h="642013">
                <a:tc>
                  <a:txBody>
                    <a:bodyPr/>
                    <a:lstStyle/>
                    <a:p>
                      <a:pPr algn="ctr" fontAlgn="ct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立地地域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エディンバラ</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ハイランド</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アーガイル・アンド・ビュート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アーガイル・アンド・ビュート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スターリング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ハイランド</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771057"/>
                  </a:ext>
                </a:extLst>
              </a:tr>
              <a:tr h="350189">
                <a:tc>
                  <a:txBody>
                    <a:bodyPr/>
                    <a:lstStyle/>
                    <a:p>
                      <a:pPr algn="ctr" fontAlgn="ct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設備容量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85kW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500kW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123kW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400kW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400kW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89kW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011636"/>
                  </a:ext>
                </a:extLst>
              </a:tr>
              <a:tr h="350189">
                <a:tc>
                  <a:txBody>
                    <a:bodyPr/>
                    <a:lstStyle/>
                    <a:p>
                      <a:pPr algn="ctr" fontAlgn="ct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事業主体</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コミュニティ</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％コミュニティ</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コミュニティ</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コミュニティ</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コミュニティ</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コミュニティ</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3840046"/>
                  </a:ext>
                </a:extLst>
              </a:tr>
              <a:tr h="350189">
                <a:tc rowSpan="2">
                  <a:txBody>
                    <a:bodyPr/>
                    <a:lstStyle/>
                    <a:p>
                      <a:pPr algn="ctr" fontAlgn="ctr"/>
                      <a:r>
                        <a:rPr lang="en-US" sz="1800" b="0" i="0" u="none" strike="noStrike" dirty="0" err="1">
                          <a:solidFill>
                            <a:schemeClr val="tx1"/>
                          </a:solidFill>
                          <a:effectLst/>
                          <a:latin typeface="ＭＳ Ｐゴシック" panose="020B0600070205080204" pitchFamily="50" charset="-128"/>
                          <a:ea typeface="ＭＳ Ｐゴシック" panose="020B0600070205080204" pitchFamily="50" charset="-128"/>
                        </a:rPr>
                        <a:t>支援策活用金額</a:t>
                      </a:r>
                      <a:endParaRPr lang="en-US" sz="1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18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円</a:t>
                      </a: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£20,000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£150,000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£72,000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£150,000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£150,000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£78,006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0954648"/>
                  </a:ext>
                </a:extLst>
              </a:tr>
              <a:tr h="350189">
                <a:tc vMerge="1">
                  <a:txBody>
                    <a:bodyPr/>
                    <a:lstStyle/>
                    <a:p>
                      <a:endParaRPr kumimoji="1" lang="ja-JP" altLang="en-US"/>
                    </a:p>
                  </a:txBody>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（３百万円</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百万円</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百万円</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百万円</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百万円</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百万円</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1870910"/>
                  </a:ext>
                </a:extLst>
              </a:tr>
              <a:tr h="350189">
                <a:tc rowSpan="2">
                  <a:txBody>
                    <a:bodyPr/>
                    <a:lstStyle/>
                    <a:p>
                      <a:pPr algn="ctr" fontAlgn="ctr"/>
                      <a:r>
                        <a:rPr lang="ja-JP" altLang="en-US" sz="1800" b="0" i="0" u="none" strike="noStrike">
                          <a:solidFill>
                            <a:schemeClr val="tx1"/>
                          </a:solidFill>
                          <a:effectLst/>
                          <a:latin typeface="ＭＳ Ｐゴシック" panose="020B0600070205080204" pitchFamily="50" charset="-128"/>
                          <a:ea typeface="ＭＳ Ｐゴシック" panose="020B0600070205080204" pitchFamily="50" charset="-128"/>
                        </a:rPr>
                        <a:t>総事業費</a:t>
                      </a:r>
                      <a:endPar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0" i="0" u="none" strike="noStrike">
                          <a:solidFill>
                            <a:schemeClr val="tx1"/>
                          </a:solidFill>
                          <a:effectLst/>
                          <a:latin typeface="ＭＳ Ｐゴシック" panose="020B0600070205080204" pitchFamily="50" charset="-128"/>
                          <a:ea typeface="ＭＳ Ｐゴシック" panose="020B0600070205080204" pitchFamily="50" charset="-128"/>
                        </a:rPr>
                        <a:t>（</a:t>
                      </a: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r>
                        <a:rPr lang="ja-JP" altLang="en-US" sz="1800" b="0" i="0" u="none" strike="noStrike">
                          <a:solidFill>
                            <a:schemeClr val="tx1"/>
                          </a:solidFill>
                          <a:effectLst/>
                          <a:latin typeface="ＭＳ Ｐゴシック" panose="020B0600070205080204" pitchFamily="50" charset="-128"/>
                          <a:ea typeface="ＭＳ Ｐゴシック" panose="020B0600070205080204" pitchFamily="50" charset="-128"/>
                        </a:rPr>
                        <a:t>円</a:t>
                      </a: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800" b="0" i="0" u="none" strike="noStrike">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£400,000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£660,000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£1,000,000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£700,000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£320,000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25169890"/>
                  </a:ext>
                </a:extLst>
              </a:tr>
              <a:tr h="350189">
                <a:tc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５６百万円</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９２百万円</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１４０百万円</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９８百万円</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rPr>
                        <a:t>４５百万円</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6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5001893"/>
                  </a:ext>
                </a:extLst>
              </a:tr>
              <a:tr h="350189">
                <a:tc>
                  <a:txBody>
                    <a:bodyPr/>
                    <a:lstStyle/>
                    <a:p>
                      <a:pPr algn="ctr" fontAlgn="ctr"/>
                      <a:r>
                        <a:rPr lang="en-US" altLang="zh-TW" sz="2000" b="0" i="0" u="none" strike="noStrike" dirty="0">
                          <a:solidFill>
                            <a:schemeClr val="tx1"/>
                          </a:solidFill>
                          <a:effectLst/>
                          <a:latin typeface="ＭＳ Ｐゴシック" panose="020B0600070205080204" pitchFamily="50" charset="-128"/>
                          <a:ea typeface="ＭＳ Ｐゴシック" panose="020B0600070205080204" pitchFamily="50" charset="-128"/>
                        </a:rPr>
                        <a:t>kW</a:t>
                      </a:r>
                      <a:r>
                        <a:rPr lang="zh-TW" altLang="en-US" sz="2000" b="0" i="0" u="none" strike="noStrike" dirty="0">
                          <a:solidFill>
                            <a:schemeClr val="tx1"/>
                          </a:solidFill>
                          <a:effectLst/>
                          <a:latin typeface="ＭＳ Ｐゴシック" panose="020B0600070205080204" pitchFamily="50" charset="-128"/>
                          <a:ea typeface="ＭＳ Ｐゴシック" panose="020B0600070205080204" pitchFamily="50" charset="-128"/>
                        </a:rPr>
                        <a:t>建設単価</a:t>
                      </a:r>
                      <a:endParaRPr lang="en-US" altLang="zh-TW" sz="2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en-US" altLang="zh-TW" sz="2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2000" b="0" i="0" u="none" strike="noStrike" dirty="0">
                          <a:solidFill>
                            <a:schemeClr val="tx1"/>
                          </a:solidFill>
                          <a:effectLst/>
                          <a:latin typeface="ＭＳ Ｐゴシック" panose="020B0600070205080204" pitchFamily="50" charset="-128"/>
                          <a:ea typeface="ＭＳ Ｐゴシック" panose="020B0600070205080204" pitchFamily="50" charset="-128"/>
                        </a:rPr>
                        <a:t>万円</a:t>
                      </a:r>
                      <a:r>
                        <a:rPr lang="en-US" altLang="ja-JP" sz="2000" b="0" i="0" u="none" strike="noStrike" dirty="0">
                          <a:solidFill>
                            <a:schemeClr val="tx1"/>
                          </a:solidFill>
                          <a:effectLst/>
                          <a:latin typeface="ＭＳ Ｐゴシック" panose="020B0600070205080204" pitchFamily="50" charset="-128"/>
                          <a:ea typeface="ＭＳ Ｐゴシック" panose="020B0600070205080204" pitchFamily="50" charset="-128"/>
                        </a:rPr>
                        <a:t>/kW</a:t>
                      </a:r>
                      <a:r>
                        <a:rPr lang="en-US" altLang="zh-TW" sz="2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800" b="0" i="0" u="none" strike="noStrike" dirty="0">
                          <a:solidFill>
                            <a:schemeClr val="tx1"/>
                          </a:solidFill>
                          <a:effectLst/>
                          <a:latin typeface="ＭＳ Ｐゴシック" panose="020B0600070205080204" pitchFamily="50" charset="-128"/>
                          <a:ea typeface="ＭＳ Ｐゴシック" panose="020B0600070205080204" pitchFamily="50" charset="-128"/>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NA</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8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8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8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800" b="0" i="0" u="none" strike="noStrike" dirty="0">
                          <a:solidFill>
                            <a:schemeClr val="tx1"/>
                          </a:solidFill>
                          <a:effectLst/>
                          <a:latin typeface="ＭＳ Ｐゴシック" panose="020B0600070205080204" pitchFamily="50" charset="-128"/>
                          <a:ea typeface="ＭＳ Ｐゴシック" panose="020B0600070205080204" pitchFamily="50" charset="-128"/>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450229"/>
                  </a:ext>
                </a:extLst>
              </a:tr>
              <a:tr h="350189">
                <a:tc>
                  <a:txBody>
                    <a:bodyPr/>
                    <a:lstStyle/>
                    <a:p>
                      <a:pPr algn="ctr" fontAlgn="ctr"/>
                      <a:r>
                        <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kWh</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建設単価</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円</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kWh]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78332"/>
                  </a:ext>
                </a:extLst>
              </a:tr>
            </a:tbl>
          </a:graphicData>
        </a:graphic>
      </p:graphicFrame>
      <p:sp>
        <p:nvSpPr>
          <p:cNvPr id="10" name="正方形/長方形 9">
            <a:extLst>
              <a:ext uri="{FF2B5EF4-FFF2-40B4-BE49-F238E27FC236}">
                <a16:creationId xmlns:a16="http://schemas.microsoft.com/office/drawing/2014/main" id="{1C237A9D-B736-4C04-9E85-9357676034C5}"/>
              </a:ext>
            </a:extLst>
          </p:cNvPr>
          <p:cNvSpPr/>
          <p:nvPr/>
        </p:nvSpPr>
        <p:spPr>
          <a:xfrm>
            <a:off x="1850571" y="995320"/>
            <a:ext cx="1709058" cy="5388916"/>
          </a:xfrm>
          <a:prstGeom prst="rect">
            <a:avLst/>
          </a:prstGeom>
          <a:noFill/>
          <a:ln w="76200">
            <a:solidFill>
              <a:srgbClr val="3CB5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3CB54C"/>
              </a:solidFill>
            </a:endParaRPr>
          </a:p>
        </p:txBody>
      </p:sp>
      <p:sp>
        <p:nvSpPr>
          <p:cNvPr id="4" name="テキスト ボックス 3">
            <a:extLst>
              <a:ext uri="{FF2B5EF4-FFF2-40B4-BE49-F238E27FC236}">
                <a16:creationId xmlns:a16="http://schemas.microsoft.com/office/drawing/2014/main" id="{228F79DF-FC43-D1BA-CF87-334CACBCEAFC}"/>
              </a:ext>
            </a:extLst>
          </p:cNvPr>
          <p:cNvSpPr txBox="1"/>
          <p:nvPr/>
        </p:nvSpPr>
        <p:spPr>
          <a:xfrm>
            <a:off x="76201" y="6488668"/>
            <a:ext cx="11972838" cy="369332"/>
          </a:xfrm>
          <a:prstGeom prst="rect">
            <a:avLst/>
          </a:prstGeom>
          <a:noFill/>
        </p:spPr>
        <p:txBody>
          <a:bodyPr wrap="square" rtlCol="0">
            <a:spAutoFit/>
          </a:bodyPr>
          <a:lstStyle/>
          <a:p>
            <a:pPr algn="r"/>
            <a:r>
              <a:rPr kumimoji="1" lang="ja-JP" altLang="en-US"/>
              <a:t>ローカルエナジースコットランドウェブサイト　事例集　</a:t>
            </a:r>
            <a:r>
              <a:rPr kumimoji="1" lang="en" altLang="ja-JP" dirty="0">
                <a:hlinkClick r:id="rId2"/>
              </a:rPr>
              <a:t>https://localenergy.scot/case-studies/</a:t>
            </a:r>
            <a:r>
              <a:rPr lang="ja-JP" altLang="en-US" dirty="0"/>
              <a:t>　</a:t>
            </a:r>
            <a:r>
              <a:rPr kumimoji="1" lang="ja-JP" altLang="en-US"/>
              <a:t>を元に作成</a:t>
            </a:r>
            <a:endParaRPr kumimoji="1" lang="en" altLang="ja-JP" dirty="0"/>
          </a:p>
        </p:txBody>
      </p:sp>
    </p:spTree>
    <p:extLst>
      <p:ext uri="{BB962C8B-B14F-4D97-AF65-F5344CB8AC3E}">
        <p14:creationId xmlns:p14="http://schemas.microsoft.com/office/powerpoint/2010/main" val="35987876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964</Words>
  <Application>Microsoft Macintosh PowerPoint</Application>
  <PresentationFormat>ワイド画面</PresentationFormat>
  <Paragraphs>126</Paragraphs>
  <Slides>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ＭＳ Ｐゴシック</vt:lpstr>
      <vt:lpstr>MS Mincho</vt:lpstr>
      <vt:lpstr>Osaka</vt:lpstr>
      <vt:lpstr>ヒラギノ角ゴ Pro W3</vt:lpstr>
      <vt:lpstr>游ゴシック</vt:lpstr>
      <vt:lpstr>游ゴシック Light</vt:lpstr>
      <vt:lpstr>Aharoni</vt:lpstr>
      <vt:lpstr>Arial</vt:lpstr>
      <vt:lpstr>Lato</vt:lpstr>
      <vt:lpstr>Office テーマ</vt:lpstr>
      <vt:lpstr>自己紹介</vt:lpstr>
      <vt:lpstr>京都大学　日立未来課題探索共同研究部門 自然エネルギー自給率95%により 地域社会の経済循環率が7.7倍向上することを実証 http://www.kyoto-u.ac.jp/ja/research/research_results/2019/190405_1.html </vt:lpstr>
      <vt:lpstr>地域の不安が一つ 解消できるかも？</vt:lpstr>
      <vt:lpstr>高知県　馬路村細井谷発電所　145kW(2016年)</vt:lpstr>
      <vt:lpstr>ローカルエナジースコットランド ハーロウハイドロ 85kW エディンバラ　2015年訪問</vt:lpstr>
      <vt:lpstr>地域支援の専門組織 Local Energy Scotland</vt:lpstr>
      <vt:lpstr>スコットランドにける地域のための小水力発電所</vt:lpstr>
      <vt:lpstr>スコットランドの事例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寿裕 松尾</dc:creator>
  <cp:lastModifiedBy>Toshihiro MATSUO</cp:lastModifiedBy>
  <cp:revision>16</cp:revision>
  <cp:lastPrinted>2025-02-17T14:27:17Z</cp:lastPrinted>
  <dcterms:created xsi:type="dcterms:W3CDTF">2020-08-17T02:20:18Z</dcterms:created>
  <dcterms:modified xsi:type="dcterms:W3CDTF">2025-02-17T15:16:48Z</dcterms:modified>
</cp:coreProperties>
</file>